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audio1.bin" ContentType="audio/unknown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5" r:id="rId2"/>
    <p:sldId id="358" r:id="rId3"/>
    <p:sldId id="326" r:id="rId4"/>
    <p:sldId id="276" r:id="rId5"/>
    <p:sldId id="297" r:id="rId6"/>
    <p:sldId id="360" r:id="rId7"/>
    <p:sldId id="361" r:id="rId8"/>
    <p:sldId id="362" r:id="rId9"/>
    <p:sldId id="363" r:id="rId10"/>
    <p:sldId id="365" r:id="rId11"/>
    <p:sldId id="366" r:id="rId12"/>
    <p:sldId id="368" r:id="rId13"/>
    <p:sldId id="298" r:id="rId14"/>
    <p:sldId id="333" r:id="rId15"/>
    <p:sldId id="334" r:id="rId16"/>
    <p:sldId id="335" r:id="rId17"/>
    <p:sldId id="340" r:id="rId18"/>
    <p:sldId id="348" r:id="rId19"/>
    <p:sldId id="338" r:id="rId20"/>
    <p:sldId id="351" r:id="rId21"/>
    <p:sldId id="355" r:id="rId22"/>
    <p:sldId id="347" r:id="rId23"/>
    <p:sldId id="356" r:id="rId24"/>
    <p:sldId id="369" r:id="rId25"/>
    <p:sldId id="310" r:id="rId26"/>
    <p:sldId id="372" r:id="rId27"/>
    <p:sldId id="364" r:id="rId28"/>
    <p:sldId id="373" r:id="rId29"/>
    <p:sldId id="371" r:id="rId30"/>
    <p:sldId id="377" r:id="rId31"/>
    <p:sldId id="370" r:id="rId32"/>
    <p:sldId id="323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85" d="100"/>
          <a:sy n="85" d="100"/>
        </p:scale>
        <p:origin x="-1352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4" Type="http://schemas.openxmlformats.org/officeDocument/2006/relationships/slide" Target="slides/slide11.xml"/><Relationship Id="rId5" Type="http://schemas.openxmlformats.org/officeDocument/2006/relationships/slide" Target="slides/slide12.xml"/><Relationship Id="rId6" Type="http://schemas.openxmlformats.org/officeDocument/2006/relationships/slide" Target="slides/slide13.xml"/><Relationship Id="rId7" Type="http://schemas.openxmlformats.org/officeDocument/2006/relationships/slide" Target="slides/slide14.xml"/><Relationship Id="rId8" Type="http://schemas.openxmlformats.org/officeDocument/2006/relationships/slide" Target="slides/slide15.xml"/><Relationship Id="rId9" Type="http://schemas.openxmlformats.org/officeDocument/2006/relationships/slide" Target="slides/slide16.xml"/><Relationship Id="rId1" Type="http://schemas.openxmlformats.org/officeDocument/2006/relationships/slide" Target="slides/slide3.xml"/><Relationship Id="rId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25FF3-86A6-9245-A8E0-04C903E1E389}" type="datetimeFigureOut">
              <a:rPr lang="en-US" smtClean="0"/>
              <a:t>18/10/18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A88EC-ABAC-4347-A91D-420F1E764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1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3DF4CE-08CC-8644-8F46-C5E65BBF2460}" type="slidenum">
              <a:rPr lang="en-US" sz="1300" b="0"/>
              <a:pPr eaLnBrk="1" hangingPunct="1"/>
              <a:t>11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3DF4CE-08CC-8644-8F46-C5E65BBF2460}" type="slidenum">
              <a:rPr lang="en-US" sz="1300" b="0"/>
              <a:pPr eaLnBrk="1" hangingPunct="1"/>
              <a:t>12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E122E8-A40E-AE4A-BE1A-15102FA05C61}" type="slidenum">
              <a:rPr lang="en-US" sz="1300" b="0"/>
              <a:pPr eaLnBrk="1" hangingPunct="1"/>
              <a:t>3</a:t>
            </a:fld>
            <a:endParaRPr lang="en-US" sz="13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DA1F9-192A-974F-9142-C55802C352B8}" type="slidenum">
              <a:rPr lang="en-US" sz="1300" b="0"/>
              <a:pPr eaLnBrk="1" hangingPunct="1"/>
              <a:t>4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26A8D-B3BD-44F2-A629-CD89055E2DE0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44512-4E1F-4AD1-A342-8E02C4EAB96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 descr="logoPOU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91" y="0"/>
            <a:ext cx="1667609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46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69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24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09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57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23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85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03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Drag picture to placeholder or click icon to add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18/10/18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51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68" y="4369111"/>
            <a:ext cx="3746032" cy="24888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413404" cy="93602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32157" y="6453336"/>
            <a:ext cx="11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/>
              <a:t>PDVBV </a:t>
            </a:r>
            <a:endParaRPr lang="en-US" sz="2000" b="1" i="0" dirty="0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853275" y="0"/>
            <a:ext cx="1290724" cy="6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reen Shot 2018-10-18 at 12.04.18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07" y="0"/>
            <a:ext cx="1530561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gif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62.png"/><Relationship Id="rId6" Type="http://schemas.openxmlformats.org/officeDocument/2006/relationships/image" Target="../media/image5.png"/><Relationship Id="rId7" Type="http://schemas.openxmlformats.org/officeDocument/2006/relationships/image" Target="../media/image6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64.jpeg"/><Relationship Id="rId5" Type="http://schemas.openxmlformats.org/officeDocument/2006/relationships/hyperlink" Target="http://www.designstop.com/free_stuff/clipart/bullets/assets/hole4.gif" TargetMode="External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688632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SmartDB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The presentation discusses the use of the Smart-</a:t>
            </a:r>
            <a:r>
              <a:rPr lang="en-US" sz="2000" dirty="0" smtClean="0"/>
              <a:t>DB + </a:t>
            </a:r>
            <a:r>
              <a:rPr lang="en-US" sz="2000" dirty="0" err="1" smtClean="0"/>
              <a:t>PinkDB</a:t>
            </a:r>
            <a:r>
              <a:rPr lang="en-US" sz="2000" dirty="0" smtClean="0"/>
              <a:t>  concepts, </a:t>
            </a:r>
            <a:r>
              <a:rPr lang="en-US" sz="2000" dirty="0"/>
              <a:t>a database-centered architecture: Good and Bad.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From </a:t>
            </a:r>
            <a:r>
              <a:rPr lang="en-US" sz="2000" dirty="0"/>
              <a:t>the monitoring-data of several systems (using </a:t>
            </a:r>
            <a:r>
              <a:rPr lang="en-US" sz="2000" dirty="0" err="1"/>
              <a:t>Statspack</a:t>
            </a:r>
            <a:r>
              <a:rPr lang="en-US" sz="2000" dirty="0"/>
              <a:t>, AWR, OEM and Lab128) we show symptoms, explain diagnoses and suggest fixes. The goal is to explain where </a:t>
            </a:r>
            <a:r>
              <a:rPr lang="en-US" sz="2000" dirty="0" err="1"/>
              <a:t>SmartDB</a:t>
            </a:r>
            <a:r>
              <a:rPr lang="en-US" sz="2000" dirty="0"/>
              <a:t> works (mostly) and (sometimes) </a:t>
            </a:r>
            <a:r>
              <a:rPr lang="en-US" sz="2000" dirty="0" err="1"/>
              <a:t>doesnt</a:t>
            </a:r>
            <a:r>
              <a:rPr lang="en-US" sz="2000" dirty="0"/>
              <a:t> work.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Background: From various systems I've helped build and/or troubleshoot, I think I can deduce some advantages and pitfalls to mix in the discussion about </a:t>
            </a:r>
            <a:r>
              <a:rPr lang="en-US" sz="2000" dirty="0" err="1" smtClean="0"/>
              <a:t>SmartDB</a:t>
            </a:r>
            <a:r>
              <a:rPr lang="en-US" sz="2000" dirty="0" smtClean="0"/>
              <a:t> and IT architecture in general.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Note: The Logo. </a:t>
            </a:r>
          </a:p>
          <a:p>
            <a:pPr marL="0" indent="0">
              <a:buNone/>
            </a:pPr>
            <a:r>
              <a:rPr lang="en-US" sz="2000" dirty="0" smtClean="0"/>
              <a:t>This “knowledge” is easily transferrable 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873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837680"/>
            <a:ext cx="2123728" cy="2123728"/>
          </a:xfrm>
          <a:prstGeom prst="rect">
            <a:avLst/>
          </a:prstGeom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336704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Dot-Net: an “Array of Objects”		(1/4)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err="1" smtClean="0"/>
              <a:t>Dev</a:t>
            </a:r>
            <a:r>
              <a:rPr lang="en-US" sz="2400" b="1" dirty="0"/>
              <a:t> </a:t>
            </a:r>
            <a:r>
              <a:rPr lang="en-US" sz="2400" b="1" dirty="0" smtClean="0"/>
              <a:t>(a dot-netter, possibly in the room):</a:t>
            </a:r>
          </a:p>
          <a:p>
            <a:pPr lvl="1"/>
            <a:r>
              <a:rPr lang="en-US" sz="2000" b="1" dirty="0" smtClean="0"/>
              <a:t>Wanted to process sets in the app (dot-net)</a:t>
            </a:r>
          </a:p>
          <a:p>
            <a:pPr lvl="1"/>
            <a:r>
              <a:rPr lang="en-US" sz="2000" b="1" dirty="0"/>
              <a:t>H</a:t>
            </a:r>
            <a:r>
              <a:rPr lang="en-US" sz="2000" b="1" dirty="0" smtClean="0"/>
              <a:t>ad to fetch the data into arrays (from MS-SQL)</a:t>
            </a:r>
          </a:p>
          <a:p>
            <a:pPr lvl="1"/>
            <a:r>
              <a:rPr lang="en-US" sz="2000" b="1" dirty="0"/>
              <a:t>H</a:t>
            </a:r>
            <a:r>
              <a:rPr lang="en-US" sz="2000" b="1" dirty="0" smtClean="0"/>
              <a:t>ad  to loop through the Arrays.</a:t>
            </a:r>
          </a:p>
          <a:p>
            <a:pPr lvl="1"/>
            <a:r>
              <a:rPr lang="en-US" sz="2000" b="1" dirty="0"/>
              <a:t>H</a:t>
            </a:r>
            <a:r>
              <a:rPr lang="en-US" sz="2000" b="1" dirty="0" smtClean="0"/>
              <a:t>ad to Write results (ins + </a:t>
            </a:r>
            <a:r>
              <a:rPr lang="en-US" sz="2000" b="1" dirty="0" err="1" smtClean="0"/>
              <a:t>upd</a:t>
            </a:r>
            <a:r>
              <a:rPr lang="en-US" sz="2000" b="1" dirty="0" smtClean="0"/>
              <a:t>) back to DB..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Me: how about T-SQL ?</a:t>
            </a:r>
          </a:p>
          <a:p>
            <a:pPr lvl="1"/>
            <a:r>
              <a:rPr lang="en-US" sz="2000" b="1" dirty="0" smtClean="0"/>
              <a:t>Call well-defined Procedures, with known arguments.</a:t>
            </a:r>
          </a:p>
          <a:p>
            <a:pPr lvl="1"/>
            <a:r>
              <a:rPr lang="en-US" sz="2000" b="1" dirty="0" smtClean="0"/>
              <a:t>Avoid dynamic </a:t>
            </a:r>
            <a:r>
              <a:rPr lang="en-US" sz="2000" b="1" dirty="0" err="1" smtClean="0"/>
              <a:t>sql</a:t>
            </a:r>
            <a:r>
              <a:rPr lang="mr-IN" sz="2000" b="1" dirty="0" smtClean="0"/>
              <a:t>…</a:t>
            </a:r>
            <a:r>
              <a:rPr lang="en-US" sz="2000" b="1" dirty="0" smtClean="0"/>
              <a:t> </a:t>
            </a:r>
            <a:r>
              <a:rPr lang="en-US" sz="2000" b="1" dirty="0" smtClean="0"/>
              <a:t>avoid injection.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eaLnBrk="1" hangingPunct="1"/>
            <a:r>
              <a:rPr lang="en-US" sz="2400" b="1" dirty="0" err="1" smtClean="0"/>
              <a:t>Dev</a:t>
            </a:r>
            <a:r>
              <a:rPr lang="en-US" sz="2400" b="1" dirty="0" smtClean="0"/>
              <a:t>: </a:t>
            </a:r>
          </a:p>
          <a:p>
            <a:pPr lvl="1"/>
            <a:r>
              <a:rPr lang="en-US" sz="2000" b="1" dirty="0" smtClean="0"/>
              <a:t>T-SQL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Yes!  </a:t>
            </a:r>
            <a:r>
              <a:rPr lang="en-US" sz="2000" b="1" u="sng" dirty="0"/>
              <a:t>A</a:t>
            </a:r>
            <a:r>
              <a:rPr lang="en-US" sz="2000" b="1" u="sng" dirty="0" smtClean="0"/>
              <a:t>fter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PoC</a:t>
            </a:r>
            <a:r>
              <a:rPr lang="en-US" sz="2000" b="1" dirty="0" smtClean="0"/>
              <a:t>, for “performance” </a:t>
            </a:r>
            <a:r>
              <a:rPr lang="mr-IN" sz="2000" b="1" dirty="0" smtClean="0"/>
              <a:t>…</a:t>
            </a:r>
            <a:endParaRPr lang="en-US" sz="2000" b="1" dirty="0" smtClean="0"/>
          </a:p>
          <a:p>
            <a:pPr lvl="1"/>
            <a:r>
              <a:rPr lang="en-US" sz="2000" b="1" dirty="0" smtClean="0"/>
              <a:t>Now a T-SQL programmer.. (DBA? </a:t>
            </a:r>
            <a:r>
              <a:rPr lang="mr-IN" sz="2000" b="1" dirty="0" smtClean="0"/>
              <a:t>…</a:t>
            </a:r>
            <a:r>
              <a:rPr lang="en-US" sz="2000" b="1" dirty="0" smtClean="0"/>
              <a:t>is that a bad thing?)</a:t>
            </a:r>
          </a:p>
          <a:p>
            <a:pPr lvl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This guys tricked me into explaining the Set-Based part of DB-processing with some beer-cartons</a:t>
            </a:r>
            <a:r>
              <a:rPr lang="mr-IN" sz="1000" dirty="0" smtClean="0">
                <a:latin typeface="Lucida Sans Unicode" pitchFamily="34" charset="0"/>
              </a:rPr>
              <a:t>…</a:t>
            </a:r>
            <a:r>
              <a:rPr lang="en-US" sz="1000" dirty="0" smtClean="0">
                <a:latin typeface="Lucida Sans Unicode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Demo this with Beer-cartons?</a:t>
            </a:r>
            <a:r>
              <a:rPr lang="en-US" sz="1000" dirty="0" smtClean="0">
                <a:latin typeface="Lucida Sans Unicode" pitchFamily="34" charset="0"/>
              </a:rPr>
              <a:t>..</a:t>
            </a: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10</a:t>
            </a:fld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190" y="1772816"/>
            <a:ext cx="2060848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9" descr="http://www.mathworks.com/matlabcentral/fx_files/24238/1/queue_lin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4704"/>
            <a:ext cx="22098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AC34E9-6E04-1348-8A9B-8FF3F2879646}" type="slidenum">
              <a:rPr lang="en-US" sz="800"/>
              <a:pPr eaLnBrk="1" hangingPunct="1"/>
              <a:t>11</a:t>
            </a:fld>
            <a:endParaRPr lang="en-US" sz="80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429625" cy="4929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 smtClean="0">
                <a:latin typeface="Arial" charset="0"/>
              </a:rPr>
              <a:t>Cstmr</a:t>
            </a:r>
            <a:r>
              <a:rPr lang="en-US" sz="2400" b="1" dirty="0" smtClean="0">
                <a:latin typeface="Arial" charset="0"/>
              </a:rPr>
              <a:t>: we need 18 hundred </a:t>
            </a:r>
            <a:r>
              <a:rPr lang="en-US" sz="2400" b="1" dirty="0" err="1" smtClean="0">
                <a:latin typeface="Arial" charset="0"/>
              </a:rPr>
              <a:t>Tx</a:t>
            </a:r>
            <a:r>
              <a:rPr lang="en-US" sz="2400" b="1" dirty="0" smtClean="0">
                <a:latin typeface="Arial" charset="0"/>
              </a:rPr>
              <a:t>/sec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Relatively simple “9 messages”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Sort of a PAYG : </a:t>
            </a:r>
            <a:r>
              <a:rPr lang="en-US" sz="2400" b="1" dirty="0" err="1" smtClean="0">
                <a:latin typeface="Arial" charset="0"/>
              </a:rPr>
              <a:t>Qry</a:t>
            </a:r>
            <a:r>
              <a:rPr lang="en-US" sz="2400" b="1" dirty="0" smtClean="0">
                <a:latin typeface="Arial" charset="0"/>
              </a:rPr>
              <a:t> / </a:t>
            </a:r>
            <a:r>
              <a:rPr lang="en-US" sz="2400" b="1" dirty="0" err="1" smtClean="0">
                <a:latin typeface="Arial" charset="0"/>
              </a:rPr>
              <a:t>Upd</a:t>
            </a:r>
            <a:r>
              <a:rPr lang="en-US" sz="2400" b="1" dirty="0" smtClean="0">
                <a:latin typeface="Arial" charset="0"/>
              </a:rPr>
              <a:t> / Log )</a:t>
            </a:r>
          </a:p>
          <a:p>
            <a:pPr lvl="1">
              <a:lnSpc>
                <a:spcPct val="80000"/>
              </a:lnSpc>
            </a:pPr>
            <a:endParaRPr lang="en-US" sz="2400" b="1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Me: That is +/- do-able.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err="1" smtClean="0">
                <a:latin typeface="Arial" charset="0"/>
              </a:rPr>
              <a:t>Cstmr</a:t>
            </a:r>
            <a:r>
              <a:rPr lang="en-US" sz="2400" b="1" dirty="0" smtClean="0">
                <a:latin typeface="Arial" charset="0"/>
              </a:rPr>
              <a:t>: we only got to 17</a:t>
            </a:r>
            <a:r>
              <a:rPr lang="mr-IN" sz="2400" b="1" dirty="0" smtClean="0">
                <a:latin typeface="Arial" charset="0"/>
              </a:rPr>
              <a:t>…</a:t>
            </a:r>
            <a:endParaRPr lang="en-US" sz="2400" b="1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I’m thinking: Fixable, but nope.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AWR showed: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300 calls/</a:t>
            </a:r>
            <a:r>
              <a:rPr lang="en-US" sz="2400" b="1" dirty="0" err="1">
                <a:latin typeface="Arial" charset="0"/>
              </a:rPr>
              <a:t>m</a:t>
            </a:r>
            <a:r>
              <a:rPr lang="en-US" sz="2400" b="1" dirty="0" err="1" smtClean="0">
                <a:latin typeface="Arial" charset="0"/>
              </a:rPr>
              <a:t>sg</a:t>
            </a:r>
            <a:r>
              <a:rPr lang="mr-IN" sz="2400" b="1" dirty="0" smtClean="0">
                <a:latin typeface="Arial" charset="0"/>
              </a:rPr>
              <a:t>…</a:t>
            </a:r>
            <a:r>
              <a:rPr lang="en-US" sz="2400" b="1" dirty="0" smtClean="0">
                <a:latin typeface="Arial" charset="0"/>
              </a:rPr>
              <a:t>(lots of double work too)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7 Layers of Java in the app-stack</a:t>
            </a:r>
            <a:r>
              <a:rPr lang="mr-IN" sz="2400" b="1" dirty="0" smtClean="0">
                <a:latin typeface="Arial" charset="0"/>
              </a:rPr>
              <a:t>…</a:t>
            </a:r>
            <a:r>
              <a:rPr lang="en-US" sz="2400" b="1" dirty="0" smtClean="0">
                <a:latin typeface="Arial" charset="0"/>
              </a:rPr>
              <a:t>?</a:t>
            </a:r>
          </a:p>
          <a:p>
            <a:pPr lvl="1">
              <a:lnSpc>
                <a:spcPct val="80000"/>
              </a:lnSpc>
            </a:pPr>
            <a:endParaRPr lang="en-US" sz="2400" b="1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Solution : </a:t>
            </a:r>
            <a:r>
              <a:rPr lang="en-US" sz="2400" b="1" dirty="0" err="1" smtClean="0">
                <a:latin typeface="Arial" charset="0"/>
              </a:rPr>
              <a:t>SmartDB</a:t>
            </a:r>
            <a:r>
              <a:rPr lang="en-US" sz="2400" b="1" dirty="0">
                <a:latin typeface="Arial" charset="0"/>
              </a:rPr>
              <a:t>,</a:t>
            </a:r>
            <a:r>
              <a:rPr lang="en-US" sz="2400" b="1" dirty="0" smtClean="0">
                <a:latin typeface="Arial" charset="0"/>
              </a:rPr>
              <a:t> Program inside the DB!</a:t>
            </a: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1259632" y="6451600"/>
            <a:ext cx="70723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charset="0"/>
              </a:rPr>
              <a:t>1800/sec on 32cpu machine.. 10ms/</a:t>
            </a:r>
            <a:r>
              <a:rPr lang="en-US" sz="1000" b="0" dirty="0" err="1" smtClean="0">
                <a:latin typeface="Lucida Sans Unicode" charset="0"/>
              </a:rPr>
              <a:t>tx</a:t>
            </a:r>
            <a:r>
              <a:rPr lang="en-US" sz="1000" b="0" dirty="0" smtClean="0">
                <a:latin typeface="Lucida Sans Unicode" charset="0"/>
              </a:rPr>
              <a:t>,  Feasible., roughly 60% of machine 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charset="0"/>
              </a:rPr>
              <a:t>Layers.. Named after the architects</a:t>
            </a:r>
            <a:r>
              <a:rPr lang="mr-IN" sz="1000" b="0" dirty="0" smtClean="0">
                <a:latin typeface="Lucida Sans Unicode" charset="0"/>
              </a:rPr>
              <a:t>…</a:t>
            </a:r>
            <a:r>
              <a:rPr lang="en-US" sz="1000" b="0" dirty="0" smtClean="0">
                <a:latin typeface="Lucida Sans Unicode" charset="0"/>
              </a:rPr>
              <a:t> </a:t>
            </a:r>
            <a:endParaRPr lang="en-US" sz="1000" b="0" dirty="0">
              <a:latin typeface="Lucida Sans Unicode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9632" y="260648"/>
            <a:ext cx="6264696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+mn-lt"/>
              </a:rPr>
              <a:t>We need 1800 </a:t>
            </a:r>
            <a:r>
              <a:rPr lang="en-US" sz="2400" b="1" dirty="0" err="1" smtClean="0">
                <a:latin typeface="+mn-lt"/>
              </a:rPr>
              <a:t>tx</a:t>
            </a:r>
            <a:r>
              <a:rPr lang="en-US" sz="2400" b="1" dirty="0" smtClean="0">
                <a:latin typeface="+mn-lt"/>
              </a:rPr>
              <a:t>/sec</a:t>
            </a:r>
            <a:r>
              <a:rPr lang="mr-IN" sz="2400" b="1" dirty="0" smtClean="0">
                <a:latin typeface="+mn-lt"/>
              </a:rPr>
              <a:t>…</a:t>
            </a:r>
            <a:r>
              <a:rPr lang="en-US" sz="2400" b="1" dirty="0" smtClean="0">
                <a:latin typeface="+mn-lt"/>
              </a:rPr>
              <a:t> 			(2/4)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2492896"/>
            <a:ext cx="2372175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://antidairyfairy.files.wordpress.com/2007/04/stopwa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3717032"/>
            <a:ext cx="1589087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AC34E9-6E04-1348-8A9B-8FF3F2879646}" type="slidenum">
              <a:rPr lang="en-US" sz="800"/>
              <a:pPr eaLnBrk="1" hangingPunct="1"/>
              <a:t>12</a:t>
            </a:fld>
            <a:endParaRPr lang="en-US" sz="80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429625" cy="4929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 smtClean="0">
                <a:latin typeface="Arial" charset="0"/>
              </a:rPr>
              <a:t>Cstmr</a:t>
            </a:r>
            <a:r>
              <a:rPr lang="en-US" sz="2400" b="1" dirty="0" smtClean="0">
                <a:latin typeface="Arial" charset="0"/>
              </a:rPr>
              <a:t>: Our database has slowed down</a:t>
            </a:r>
            <a:r>
              <a:rPr lang="mr-IN" sz="2400" b="1" dirty="0" smtClean="0">
                <a:latin typeface="Arial" charset="0"/>
              </a:rPr>
              <a:t>…</a:t>
            </a:r>
            <a:endParaRPr lang="en-US" sz="2400" b="1" dirty="0" smtClean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 Please JFDI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Me: How about an AWR..?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err="1" smtClean="0">
                <a:latin typeface="Arial" charset="0"/>
              </a:rPr>
              <a:t>Aiii</a:t>
            </a:r>
            <a:r>
              <a:rPr lang="mr-IN" sz="2400" b="1" dirty="0" smtClean="0">
                <a:latin typeface="Arial" charset="0"/>
              </a:rPr>
              <a:t>…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>
                <a:latin typeface="Arial" charset="0"/>
              </a:rPr>
              <a:t>N</a:t>
            </a:r>
            <a:r>
              <a:rPr lang="en-US" sz="2400" b="1" dirty="0" smtClean="0">
                <a:latin typeface="Arial" charset="0"/>
              </a:rPr>
              <a:t>ested SQL went up to 9 levels deep.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Generic </a:t>
            </a:r>
            <a:r>
              <a:rPr lang="en-US" sz="2400" b="1" dirty="0" err="1" smtClean="0">
                <a:latin typeface="Arial" charset="0"/>
              </a:rPr>
              <a:t>datamodel</a:t>
            </a:r>
            <a:r>
              <a:rPr lang="en-US" sz="2400" b="1" dirty="0" smtClean="0">
                <a:latin typeface="Arial" charset="0"/>
              </a:rPr>
              <a:t>, Software-generated Queries..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Instinctive reaction : JFD (</a:t>
            </a:r>
            <a:r>
              <a:rPr lang="en-US" sz="2400" b="1" dirty="0" err="1" smtClean="0">
                <a:latin typeface="Arial" charset="0"/>
              </a:rPr>
              <a:t>Dont</a:t>
            </a:r>
            <a:r>
              <a:rPr lang="en-US" sz="2400" b="1" dirty="0" smtClean="0">
                <a:latin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Diplomatic: Too much work for OLTP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Next Day..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“We un-checked some of the options..”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Arial" charset="0"/>
              </a:rPr>
              <a:t>Fixable, because “seen in DB”</a:t>
            </a:r>
          </a:p>
          <a:p>
            <a:pPr lvl="1">
              <a:lnSpc>
                <a:spcPct val="80000"/>
              </a:lnSpc>
            </a:pPr>
            <a:endParaRPr lang="en-US" sz="2400" b="1" dirty="0" smtClean="0"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1259632" y="6451600"/>
            <a:ext cx="70723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charset="0"/>
              </a:rPr>
              <a:t>Some problems can not be solved by the DB..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charset="0"/>
              </a:rPr>
              <a:t>But you _can_ find them by looking at the DB.</a:t>
            </a:r>
            <a:endParaRPr lang="en-US" sz="1000" b="0" dirty="0">
              <a:latin typeface="Lucida Sans Unicode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9632" y="260648"/>
            <a:ext cx="6408712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+mn-lt"/>
              </a:rPr>
              <a:t>COTS: Queries take too long</a:t>
            </a:r>
            <a:r>
              <a:rPr lang="mr-IN" sz="2400" b="1" dirty="0" smtClean="0">
                <a:latin typeface="+mn-lt"/>
              </a:rPr>
              <a:t>…</a:t>
            </a:r>
            <a:r>
              <a:rPr lang="en-US" sz="2400" b="1" dirty="0" smtClean="0">
                <a:latin typeface="+mn-lt"/>
              </a:rPr>
              <a:t>		(3/4)</a:t>
            </a:r>
          </a:p>
        </p:txBody>
      </p:sp>
    </p:spTree>
    <p:extLst>
      <p:ext uri="{BB962C8B-B14F-4D97-AF65-F5344CB8AC3E}">
        <p14:creationId xmlns:p14="http://schemas.microsoft.com/office/powerpoint/2010/main" val="294900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6264696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System from Hell 			(4/4)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57313" y="6457950"/>
            <a:ext cx="69580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System had moved to </a:t>
            </a:r>
            <a:r>
              <a:rPr lang="en-US" sz="1000" dirty="0" err="1" smtClean="0">
                <a:latin typeface="Lucida Sans Unicode" pitchFamily="34" charset="0"/>
              </a:rPr>
              <a:t>Exadata</a:t>
            </a:r>
            <a:r>
              <a:rPr lang="en-US" sz="1000" dirty="0" smtClean="0">
                <a:latin typeface="Lucida Sans Unicode" pitchFamily="34" charset="0"/>
              </a:rPr>
              <a:t>, but was “only” 3x faster, and in some cases not at all…</a:t>
            </a:r>
            <a:endParaRPr lang="en-US" sz="1000" b="0" dirty="0" smtClean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Note: I am part of a “IT </a:t>
            </a:r>
            <a:r>
              <a:rPr lang="en-US" sz="1000" b="0" dirty="0" err="1" smtClean="0">
                <a:latin typeface="Lucida Sans Unicode" pitchFamily="34" charset="0"/>
              </a:rPr>
              <a:t>Repsonse</a:t>
            </a:r>
            <a:r>
              <a:rPr lang="en-US" sz="1000" b="0" dirty="0" smtClean="0">
                <a:latin typeface="Lucida Sans Unicode" pitchFamily="34" charset="0"/>
              </a:rPr>
              <a:t> Team, we go listen and help…  (5 MS/</a:t>
            </a:r>
            <a:r>
              <a:rPr lang="en-US" sz="1000" b="0" dirty="0" err="1" smtClean="0">
                <a:latin typeface="Lucida Sans Unicode" pitchFamily="34" charset="0"/>
              </a:rPr>
              <a:t>sharepoint</a:t>
            </a:r>
            <a:r>
              <a:rPr lang="en-US" sz="1000" b="0" dirty="0" smtClean="0">
                <a:latin typeface="Lucida Sans Unicode" pitchFamily="34" charset="0"/>
              </a:rPr>
              <a:t> </a:t>
            </a:r>
            <a:r>
              <a:rPr lang="en-US" sz="1000" b="0" dirty="0" err="1" smtClean="0">
                <a:latin typeface="Lucida Sans Unicode" pitchFamily="34" charset="0"/>
              </a:rPr>
              <a:t>ppl</a:t>
            </a:r>
            <a:r>
              <a:rPr lang="en-US" sz="1000" b="0" dirty="0" smtClean="0">
                <a:latin typeface="Lucida Sans Unicode" pitchFamily="34" charset="0"/>
              </a:rPr>
              <a:t>, 1 Oracle DBA…)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1268760"/>
            <a:ext cx="8320087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 algn="l">
              <a:defRPr/>
            </a:pPr>
            <a:r>
              <a:rPr lang="en-US" sz="2400" b="1" kern="0" dirty="0" smtClean="0"/>
              <a:t>Data++</a:t>
            </a:r>
            <a:r>
              <a:rPr lang="mr-IN" sz="2400" b="1" kern="0" dirty="0" smtClean="0"/>
              <a:t>…</a:t>
            </a:r>
            <a:r>
              <a:rPr lang="en-US" sz="2400" b="1" kern="0" dirty="0" smtClean="0"/>
              <a:t>Slow screens, Slow Reports, even Slow MVs</a:t>
            </a:r>
          </a:p>
          <a:p>
            <a:pPr marL="185738" indent="-185738" algn="l">
              <a:defRPr/>
            </a:pPr>
            <a:endParaRPr lang="en-US" sz="2400" b="1" kern="0" dirty="0"/>
          </a:p>
          <a:p>
            <a:pPr marL="185738" indent="-185738" algn="l">
              <a:defRPr/>
            </a:pPr>
            <a:r>
              <a:rPr lang="en-US" sz="2400" b="1" kern="0" dirty="0" smtClean="0"/>
              <a:t>KIWI… Moved to </a:t>
            </a:r>
            <a:r>
              <a:rPr lang="en-US" sz="2400" b="1" kern="0" dirty="0" err="1" smtClean="0"/>
              <a:t>Exadata</a:t>
            </a:r>
            <a:r>
              <a:rPr lang="en-US" sz="2400" b="1" kern="0" dirty="0" smtClean="0"/>
              <a:t>: 	_Only_ +/- 3x Faster…</a:t>
            </a:r>
          </a:p>
          <a:p>
            <a:pPr marL="185738" indent="-185738" algn="l">
              <a:defRPr/>
            </a:pPr>
            <a:endParaRPr lang="en-US" sz="2400" b="1" kern="0" dirty="0" smtClean="0"/>
          </a:p>
          <a:p>
            <a:pPr marL="185738" indent="-185738" algn="l">
              <a:defRPr/>
            </a:pPr>
            <a:r>
              <a:rPr lang="en-US" sz="2400" b="1" kern="0" dirty="0" smtClean="0"/>
              <a:t>Users, Operations: 		Still Suffer…</a:t>
            </a:r>
          </a:p>
          <a:p>
            <a:pPr marL="185738" indent="-185738" algn="l">
              <a:defRPr/>
            </a:pPr>
            <a:endParaRPr lang="en-US" sz="2400" b="1" kern="0" dirty="0" smtClean="0"/>
          </a:p>
          <a:p>
            <a:pPr marL="185738" indent="-185738" algn="l">
              <a:defRPr/>
            </a:pPr>
            <a:r>
              <a:rPr lang="en-US" sz="2400" b="1" kern="0" dirty="0" smtClean="0"/>
              <a:t>Management</a:t>
            </a:r>
            <a:r>
              <a:rPr lang="en-US" sz="2400" b="1" kern="0" dirty="0"/>
              <a:t> </a:t>
            </a:r>
            <a:r>
              <a:rPr lang="en-US" sz="2400" b="1" kern="0" dirty="0" smtClean="0"/>
              <a:t>:</a:t>
            </a:r>
          </a:p>
          <a:p>
            <a:pPr marL="185738" indent="-185738" algn="l">
              <a:defRPr/>
            </a:pPr>
            <a:r>
              <a:rPr lang="en-US" sz="2400" b="1" kern="0" dirty="0" smtClean="0"/>
              <a:t>	Root Cause Analysis ?</a:t>
            </a:r>
          </a:p>
          <a:p>
            <a:pPr marL="185738" indent="-185738" algn="l">
              <a:defRPr/>
            </a:pPr>
            <a:r>
              <a:rPr lang="en-US" sz="2400" b="1" kern="0" dirty="0"/>
              <a:t>	</a:t>
            </a:r>
            <a:r>
              <a:rPr lang="en-US" sz="2400" b="1" kern="0" dirty="0" smtClean="0"/>
              <a:t># </a:t>
            </a:r>
            <a:r>
              <a:rPr lang="en-US" sz="2400" b="1" kern="0" dirty="0"/>
              <a:t>cat /</a:t>
            </a:r>
            <a:r>
              <a:rPr lang="en-US" sz="2400" b="1" kern="0" dirty="0" err="1"/>
              <a:t>etc</a:t>
            </a:r>
            <a:r>
              <a:rPr lang="en-US" sz="2400" b="1" kern="0" dirty="0"/>
              <a:t>/RCA </a:t>
            </a:r>
          </a:p>
          <a:p>
            <a:pPr marL="642938" lvl="1" indent="-185738" algn="l">
              <a:defRPr/>
            </a:pPr>
            <a:endParaRPr lang="en-US" sz="2400" b="1" kern="0" dirty="0"/>
          </a:p>
          <a:p>
            <a:pPr marL="185738" indent="-185738">
              <a:defRPr/>
            </a:pPr>
            <a:r>
              <a:rPr lang="en-US" sz="2400" b="1" kern="0" dirty="0" smtClean="0"/>
              <a:t>Start by observing … 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8028384" y="2789639"/>
            <a:ext cx="8707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Image: </a:t>
            </a:r>
          </a:p>
          <a:p>
            <a:pPr>
              <a:buFontTx/>
              <a:buNone/>
            </a:pPr>
            <a:r>
              <a:rPr lang="en-US" sz="1600" dirty="0" smtClean="0"/>
              <a:t>beard..</a:t>
            </a:r>
            <a:endParaRPr lang="en-US" sz="16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13</a:t>
            </a:fld>
            <a:endParaRPr lang="en-US" sz="1400" dirty="0"/>
          </a:p>
        </p:txBody>
      </p:sp>
      <p:pic>
        <p:nvPicPr>
          <p:cNvPr id="1026" name="Picture 2" descr="http://www.storagenewsletter.com/wp-content/uploads/2014/07/Oracle-Exadata-Database-Mach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4" y="2454524"/>
            <a:ext cx="20193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37" y="2564904"/>
            <a:ext cx="5217486" cy="38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945188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Investigate…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57313" y="6457950"/>
            <a:ext cx="69580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System was only using CPU – green graph from lab128 is  typical “test”,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AWR</a:t>
            </a:r>
            <a:r>
              <a:rPr lang="en-US" sz="1000" b="0" dirty="0" smtClean="0">
                <a:latin typeface="Lucida Sans Unicode" pitchFamily="34" charset="0"/>
              </a:rPr>
              <a:t> was a 30min </a:t>
            </a:r>
            <a:r>
              <a:rPr lang="en-US" sz="1000" dirty="0" smtClean="0">
                <a:latin typeface="Lucida Sans Unicode" pitchFamily="34" charset="0"/>
              </a:rPr>
              <a:t>report </a:t>
            </a:r>
            <a:r>
              <a:rPr lang="en-US" sz="1000" b="0" dirty="0" smtClean="0">
                <a:latin typeface="Lucida Sans Unicode" pitchFamily="34" charset="0"/>
              </a:rPr>
              <a:t>– 92% of activity is CPU… “average” only 2 sessions active. </a:t>
            </a:r>
            <a:r>
              <a:rPr lang="en-US" sz="1000" dirty="0" smtClean="0">
                <a:latin typeface="Lucida Sans Unicode" pitchFamily="34" charset="0"/>
              </a:rPr>
              <a:t>During test … 16 sess.</a:t>
            </a: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7142" y="908720"/>
            <a:ext cx="832008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Start by observing..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	Use </a:t>
            </a:r>
            <a:r>
              <a:rPr lang="en-US" sz="2400" b="1" kern="0" dirty="0"/>
              <a:t>OEM (Lab128 !)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	Isolate + run Test-cases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	Extract AWR reports </a:t>
            </a:r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/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 smtClean="0"/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8028384" y="2789639"/>
            <a:ext cx="8707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Image: </a:t>
            </a:r>
          </a:p>
          <a:p>
            <a:pPr>
              <a:buFontTx/>
              <a:buNone/>
            </a:pPr>
            <a:r>
              <a:rPr lang="en-US" sz="1600" dirty="0" smtClean="0"/>
              <a:t>beard..</a:t>
            </a:r>
            <a:endParaRPr lang="en-US" sz="16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14</a:t>
            </a:fld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2" y="3226049"/>
            <a:ext cx="7793941" cy="284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3900" y="3406612"/>
            <a:ext cx="7416823" cy="1182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61" y="908720"/>
            <a:ext cx="3464522" cy="23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37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utoUpdateAnimBg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945188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Findings..…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30412" y="6457890"/>
            <a:ext cx="69580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System was only using CPU,…  high nr of “executes (25.000, open AWR.…)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(and relatively low nr of user-calls, no </a:t>
            </a:r>
            <a:r>
              <a:rPr lang="en-US" sz="1000" dirty="0" err="1" smtClean="0">
                <a:latin typeface="Lucida Sans Unicode" pitchFamily="34" charset="0"/>
              </a:rPr>
              <a:t>chattyness</a:t>
            </a:r>
            <a:r>
              <a:rPr lang="en-US" sz="1000" dirty="0" smtClean="0">
                <a:latin typeface="Lucida Sans Unicode" pitchFamily="34" charset="0"/>
              </a:rPr>
              <a:t>)  =&gt; this indicates lots of PL/SQL activity (we have a start)</a:t>
            </a: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7368" y="890138"/>
            <a:ext cx="832008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AWR and Lab128 show: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	CPU only (hence 3x gain from </a:t>
            </a:r>
            <a:r>
              <a:rPr lang="en-US" sz="2400" b="1" kern="0" dirty="0" err="1" smtClean="0"/>
              <a:t>Exa</a:t>
            </a:r>
            <a:r>
              <a:rPr lang="en-US" sz="2400" b="1" kern="0" dirty="0" smtClean="0"/>
              <a:t>)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	Very high nr of “Executes”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	( and Several SQLs at same-frequency )</a:t>
            </a:r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15</a:t>
            </a:fld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5" y="3554434"/>
            <a:ext cx="8196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47369" y="4533930"/>
            <a:ext cx="6008808" cy="1127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cdn0.iconfinder.com/data/icons/common-warnings/512/explosion_crack_rock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2" y="890138"/>
            <a:ext cx="2394846" cy="23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8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utoUpdateAnimBg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945188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Findings..… (zoom in)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57313" y="6457950"/>
            <a:ext cx="6958012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Millions of </a:t>
            </a:r>
            <a:r>
              <a:rPr lang="en-US" sz="1000" dirty="0" err="1" smtClean="0">
                <a:latin typeface="Lucida Sans Unicode" pitchFamily="34" charset="0"/>
              </a:rPr>
              <a:t>Excutes</a:t>
            </a:r>
            <a:r>
              <a:rPr lang="en-US" sz="1000" dirty="0" smtClean="0">
                <a:latin typeface="Lucida Sans Unicode" pitchFamily="34" charset="0"/>
              </a:rPr>
              <a:t>, all fetching 1 row or less, mostly from a table called “objects” </a:t>
            </a:r>
            <a:r>
              <a:rPr lang="mr-IN" sz="1000" dirty="0" smtClean="0">
                <a:latin typeface="Lucida Sans Unicode" pitchFamily="34" charset="0"/>
              </a:rPr>
              <a:t>–</a:t>
            </a:r>
            <a:r>
              <a:rPr lang="en-US" sz="1000" dirty="0" smtClean="0">
                <a:latin typeface="Lucida Sans Unicode" pitchFamily="34" charset="0"/>
              </a:rPr>
              <a:t> a View, </a:t>
            </a:r>
            <a:r>
              <a:rPr lang="en-US" sz="1000" dirty="0" err="1" smtClean="0">
                <a:latin typeface="Lucida Sans Unicode" pitchFamily="34" charset="0"/>
              </a:rPr>
              <a:t>actualy</a:t>
            </a:r>
            <a:r>
              <a:rPr lang="mr-IN" sz="1000" dirty="0" smtClean="0">
                <a:latin typeface="Lucida Sans Unicode" pitchFamily="34" charset="0"/>
              </a:rPr>
              <a:t>…</a:t>
            </a: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544" y="890138"/>
            <a:ext cx="73448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 smtClean="0"/>
              <a:t>Most executes seem to query same “Objects” </a:t>
            </a:r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16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9" y="1556792"/>
            <a:ext cx="5678281" cy="476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47368" y="2749222"/>
            <a:ext cx="1400297" cy="2376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07114" y="2901622"/>
            <a:ext cx="1400297" cy="3416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75857" y="1996024"/>
            <a:ext cx="5638508" cy="43218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STMNT_TEXT</a:t>
            </a:r>
            <a:endParaRPr lang="en-US" sz="2200" b="1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------------------------------</a:t>
            </a:r>
            <a:endParaRPr lang="en-US" sz="2200" b="1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SELECT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CLASS_NAME FROM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OBJECTS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SELECT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CODE FROM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OBJECTS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SELECT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OBJECT_ID FROM 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SELECT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START_DATE FROM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OBJECTS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SELECT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1 FROM 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O WHERE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SELECT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CLASS_NAME FROM 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  <a:endParaRPr lang="en-US" sz="2200" b="1" kern="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8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reviews.123rf.com/images/ollikainen/ollikainen1501/ollikainen150100005/35199628-two-traditional-Russian-matryoshka-dolls-on-white-background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33166"/>
            <a:ext cx="3693226" cy="24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Views -&gt; Functions -&gt; View -&gt; </a:t>
            </a:r>
            <a:r>
              <a:rPr lang="en-US" sz="2400" b="1" dirty="0" err="1" smtClean="0">
                <a:latin typeface="+mn-lt"/>
              </a:rPr>
              <a:t>Tbls</a:t>
            </a:r>
            <a:r>
              <a:rPr lang="en-US" sz="2400" b="1" dirty="0" smtClean="0">
                <a:latin typeface="+mn-lt"/>
              </a:rPr>
              <a:t>	./.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 smtClean="0"/>
              <a:t>Top to bottom first… 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“Rich” application, uses Views to define “things”</a:t>
            </a:r>
          </a:p>
          <a:p>
            <a:pPr lvl="1"/>
            <a:r>
              <a:rPr lang="en-US" sz="2000" b="1" dirty="0" smtClean="0"/>
              <a:t>“generated code”, including INSTEAD-OF triggers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 smtClean="0"/>
              <a:t>The Views use Functions (mostly in </a:t>
            </a:r>
            <a:r>
              <a:rPr lang="en-US" sz="2400" b="1" dirty="0" err="1" smtClean="0"/>
              <a:t>Pckgs</a:t>
            </a:r>
            <a:r>
              <a:rPr lang="en-US" sz="2400" b="1" dirty="0" smtClean="0"/>
              <a:t>)… </a:t>
            </a:r>
          </a:p>
          <a:p>
            <a:pPr lvl="1"/>
            <a:r>
              <a:rPr lang="en-US" sz="2000" b="1" dirty="0" smtClean="0"/>
              <a:t>both in Select and in Where (and in joins)</a:t>
            </a:r>
          </a:p>
          <a:p>
            <a:pPr lvl="1"/>
            <a:r>
              <a:rPr lang="en-US" sz="2000" b="1" dirty="0" err="1" smtClean="0"/>
              <a:t>Get_name_of_mything</a:t>
            </a:r>
            <a:r>
              <a:rPr lang="en-US" sz="2000" b="1" dirty="0" smtClean="0"/>
              <a:t> </a:t>
            </a:r>
            <a:r>
              <a:rPr lang="en-US" sz="2000" b="1" dirty="0"/>
              <a:t>( </a:t>
            </a:r>
            <a:r>
              <a:rPr lang="en-US" sz="2000" b="1" dirty="0" err="1"/>
              <a:t>thing_id</a:t>
            </a:r>
            <a:r>
              <a:rPr lang="en-US" sz="2000" b="1" dirty="0"/>
              <a:t>) returns varchar2…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 smtClean="0"/>
              <a:t>Functions query “Objects” </a:t>
            </a:r>
          </a:p>
          <a:p>
            <a:pPr lvl="1"/>
            <a:r>
              <a:rPr lang="en-US" sz="2000" b="1" dirty="0" smtClean="0"/>
              <a:t>Objects is a view… (of 136 tables)</a:t>
            </a:r>
          </a:p>
          <a:p>
            <a:pPr lvl="1"/>
            <a:endParaRPr lang="en-US" sz="2000" b="1" dirty="0" smtClean="0"/>
          </a:p>
          <a:p>
            <a:pPr eaLnBrk="1" hangingPunct="1"/>
            <a:r>
              <a:rPr lang="en-US" sz="2400" b="1" dirty="0" smtClean="0"/>
              <a:t>Let me try explain…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Show that the object-view created with best of intentions… Generic model,  very Flexible, very </a:t>
            </a:r>
            <a:r>
              <a:rPr lang="en-US" sz="1000" dirty="0" smtClean="0">
                <a:latin typeface="Lucida Sans Unicode" pitchFamily="34" charset="0"/>
              </a:rPr>
              <a:t>“Rich”</a:t>
            </a:r>
            <a:br>
              <a:rPr lang="en-US" sz="1000" dirty="0" smtClean="0">
                <a:latin typeface="Lucida Sans Unicode" pitchFamily="34" charset="0"/>
              </a:rPr>
            </a:br>
            <a:r>
              <a:rPr lang="en-US" sz="1000" dirty="0" smtClean="0">
                <a:latin typeface="Lucida Sans Unicode" pitchFamily="34" charset="0"/>
              </a:rPr>
              <a:t> in functionality. </a:t>
            </a:r>
            <a:r>
              <a:rPr lang="en-US" sz="1000" b="0" dirty="0" smtClean="0">
                <a:latin typeface="Lucida Sans Unicode" pitchFamily="34" charset="0"/>
              </a:rPr>
              <a:t> This application is “deployed” differently per client, per instance.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17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733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Many layers between User and Data.	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Show that the object-view created with best of intentions… Generic model,  very Flexible, very </a:t>
            </a:r>
            <a:r>
              <a:rPr lang="en-US" sz="1000" dirty="0" smtClean="0">
                <a:latin typeface="Lucida Sans Unicode" pitchFamily="34" charset="0"/>
              </a:rPr>
              <a:t>“Rich”</a:t>
            </a:r>
            <a:br>
              <a:rPr lang="en-US" sz="1000" dirty="0" smtClean="0">
                <a:latin typeface="Lucida Sans Unicode" pitchFamily="34" charset="0"/>
              </a:rPr>
            </a:br>
            <a:r>
              <a:rPr lang="en-US" sz="1000" dirty="0" smtClean="0">
                <a:latin typeface="Lucida Sans Unicode" pitchFamily="34" charset="0"/>
              </a:rPr>
              <a:t> in functionality. </a:t>
            </a:r>
            <a:r>
              <a:rPr lang="en-US" sz="1000" b="0" dirty="0" smtClean="0">
                <a:latin typeface="Lucida Sans Unicode" pitchFamily="34" charset="0"/>
              </a:rPr>
              <a:t> This application is “deployed” differently per client, per instance.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18</a:t>
            </a:fld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9" y="5070480"/>
            <a:ext cx="4079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Objects-view,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We found…  136 small Tables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307682" y="5378257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2000 other Tables</a:t>
            </a:r>
          </a:p>
          <a:p>
            <a:r>
              <a:rPr lang="en-US" sz="2000" b="1" dirty="0" smtClean="0"/>
              <a:t>(only a few in use)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815815" y="4404213"/>
            <a:ext cx="4225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6000 views, some direct to tables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42281" y="3684686"/>
            <a:ext cx="539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4200 packages (18 depend on “objects”)</a:t>
            </a:r>
          </a:p>
          <a:p>
            <a:r>
              <a:rPr lang="en-US" sz="2000" b="1" dirty="0" err="1" smtClean="0"/>
              <a:t>Pckgs</a:t>
            </a:r>
            <a:r>
              <a:rPr lang="en-US" sz="2000" b="1" dirty="0" smtClean="0"/>
              <a:t>  provide  functions…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843808" y="2632309"/>
            <a:ext cx="5825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View-layer: “functions” to show columns,</a:t>
            </a:r>
          </a:p>
          <a:p>
            <a:r>
              <a:rPr lang="en-US" sz="2000" b="1" dirty="0" smtClean="0"/>
              <a:t>With “instead of“  triggers on INS / UPD / DEL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884173" y="1339423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Screens use the views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6534" y="1328129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Reports use the views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7584" y="1998755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Mviews</a:t>
            </a:r>
            <a:r>
              <a:rPr lang="en-US" sz="2000" b="1" dirty="0" smtClean="0"/>
              <a:t> to help…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7544" y="4875015"/>
            <a:ext cx="4248472" cy="1279126"/>
            <a:chOff x="467544" y="4875015"/>
            <a:chExt cx="4248472" cy="1279126"/>
          </a:xfrm>
        </p:grpSpPr>
        <p:sp>
          <p:nvSpPr>
            <p:cNvPr id="14" name="Isosceles Triangle 13"/>
            <p:cNvSpPr/>
            <p:nvPr/>
          </p:nvSpPr>
          <p:spPr>
            <a:xfrm>
              <a:off x="1152459" y="5149323"/>
              <a:ext cx="2692272" cy="42856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535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526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7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8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97" y="564820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28" y="4875015"/>
              <a:ext cx="794723" cy="45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678249" y="4694368"/>
            <a:ext cx="2952329" cy="1629592"/>
            <a:chOff x="5678249" y="4694368"/>
            <a:chExt cx="2952329" cy="1629592"/>
          </a:xfrm>
        </p:grpSpPr>
        <p:pic>
          <p:nvPicPr>
            <p:cNvPr id="23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249" y="5327010"/>
              <a:ext cx="942105" cy="99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15" y="5080599"/>
              <a:ext cx="1174960" cy="124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635" y="4694368"/>
              <a:ext cx="1539943" cy="1629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976503" y="3986652"/>
            <a:ext cx="1818040" cy="707440"/>
            <a:chOff x="5976503" y="3986652"/>
            <a:chExt cx="1818040" cy="70744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503" y="4129296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9" y="3986652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827229" y="3287309"/>
            <a:ext cx="4198626" cy="959914"/>
            <a:chOff x="1827229" y="3287309"/>
            <a:chExt cx="4198626" cy="959914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29" y="3547880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7" y="3404732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504" y="3287309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333527" y="1340768"/>
            <a:ext cx="2513089" cy="451651"/>
            <a:chOff x="333527" y="1340768"/>
            <a:chExt cx="2513089" cy="451651"/>
          </a:xfrm>
        </p:grpSpPr>
        <p:pic>
          <p:nvPicPr>
            <p:cNvPr id="34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27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65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441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473565" y="1842185"/>
            <a:ext cx="1161950" cy="1078698"/>
            <a:chOff x="1209276" y="2028960"/>
            <a:chExt cx="1161950" cy="1078698"/>
          </a:xfrm>
        </p:grpSpPr>
        <p:pic>
          <p:nvPicPr>
            <p:cNvPr id="3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76" y="2028960"/>
              <a:ext cx="829067" cy="877331"/>
            </a:xfrm>
            <a:prstGeom prst="rect">
              <a:avLst/>
            </a:prstGeom>
            <a:noFill/>
          </p:spPr>
        </p:pic>
        <p:pic>
          <p:nvPicPr>
            <p:cNvPr id="3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59" y="2230327"/>
              <a:ext cx="829067" cy="877331"/>
            </a:xfrm>
            <a:prstGeom prst="rect">
              <a:avLst/>
            </a:prstGeom>
            <a:noFill/>
          </p:spPr>
        </p:pic>
      </p:grpSp>
      <p:grpSp>
        <p:nvGrpSpPr>
          <p:cNvPr id="40" name="Group 39"/>
          <p:cNvGrpSpPr/>
          <p:nvPr/>
        </p:nvGrpSpPr>
        <p:grpSpPr>
          <a:xfrm>
            <a:off x="2962686" y="2407817"/>
            <a:ext cx="4918087" cy="867322"/>
            <a:chOff x="2962686" y="2407817"/>
            <a:chExt cx="4918087" cy="867322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686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10" y="2431093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50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31" y="241380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03" y="2855698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025" y="282517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77" y="283352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748" y="2835270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157" y="241675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484" y="282753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4766227" y="1349791"/>
            <a:ext cx="3712768" cy="492394"/>
            <a:chOff x="4766227" y="1349791"/>
            <a:chExt cx="3712768" cy="492394"/>
          </a:xfrm>
        </p:grpSpPr>
        <p:pic>
          <p:nvPicPr>
            <p:cNvPr id="61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888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4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19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27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96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3" grpId="0"/>
      <p:bldP spid="43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408712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Root Cause (we think): Views + </a:t>
            </a:r>
            <a:r>
              <a:rPr lang="en-US" sz="2400" b="1" dirty="0" err="1" smtClean="0">
                <a:latin typeface="+mn-lt"/>
              </a:rPr>
              <a:t>pkgs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828" y="1196752"/>
            <a:ext cx="8496944" cy="477314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Create View </a:t>
            </a:r>
            <a:r>
              <a:rPr lang="en-US" sz="2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RichView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( 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</a:p>
          <a:p>
            <a:pPr marL="457200" lvl="1" indent="0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pkg.get_attrib_f1 (id) as atrrib1</a:t>
            </a:r>
          </a:p>
          <a:p>
            <a:pPr marL="457200" lvl="1" indent="0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Pkg.get_attrib_f2 (id) as attrib2</a:t>
            </a:r>
          </a:p>
          <a:p>
            <a:pPr marL="457200" lvl="1" indent="0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.. Etc..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SomeTable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[, </a:t>
            </a:r>
            <a:r>
              <a:rPr lang="en-US" sz="2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MoreTables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] 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 </a:t>
            </a:r>
            <a:r>
              <a:rPr lang="en-US" sz="2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whereclause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some with functions]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 eaLnBrk="1" hangingPunct="1">
              <a:buNone/>
            </a:pPr>
            <a:endParaRPr lang="en-US" sz="2400" b="1" dirty="0"/>
          </a:p>
          <a:p>
            <a:pPr marL="0" indent="0" eaLnBrk="1" hangingPunct="1">
              <a:buNone/>
            </a:pPr>
            <a:r>
              <a:rPr lang="en-US" sz="2400" b="1" dirty="0" smtClean="0"/>
              <a:t>Note: Generic, and potentially Flexible system…</a:t>
            </a:r>
            <a:endParaRPr lang="en-US" sz="2400" b="1" dirty="0"/>
          </a:p>
          <a:p>
            <a:pPr marL="0" indent="0" eaLnBrk="1" hangingPunct="1">
              <a:buNone/>
            </a:pPr>
            <a:r>
              <a:rPr lang="en-US" sz="2400" b="1" dirty="0" smtClean="0"/>
              <a:t>(Add instead-of triggers.. Make it more Flexible still..)</a:t>
            </a:r>
            <a:endParaRPr lang="en-US" sz="2400" b="1" dirty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V</a:t>
            </a:r>
            <a:r>
              <a:rPr lang="en-US" sz="1000" dirty="0" smtClean="0">
                <a:latin typeface="Lucida Sans Unicode" pitchFamily="34" charset="0"/>
              </a:rPr>
              <a:t>iews </a:t>
            </a:r>
            <a:r>
              <a:rPr lang="en-US" sz="1000" dirty="0" err="1" smtClean="0">
                <a:latin typeface="Lucida Sans Unicode" pitchFamily="34" charset="0"/>
              </a:rPr>
              <a:t>defiend</a:t>
            </a:r>
            <a:r>
              <a:rPr lang="en-US" sz="1000" dirty="0" smtClean="0">
                <a:latin typeface="Lucida Sans Unicode" pitchFamily="34" charset="0"/>
              </a:rPr>
              <a:t> using packaged-functions… flexible, generic, potentially very “rich” in functionality.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And it worked fine in testing… 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19</a:t>
            </a:fld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611560" y="2060848"/>
            <a:ext cx="4536504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1803" y="2476198"/>
            <a:ext cx="4536504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596337" y="1340769"/>
            <a:ext cx="1270244" cy="1072124"/>
            <a:chOff x="7115338" y="2407817"/>
            <a:chExt cx="765435" cy="830807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59" y="2587966"/>
            <a:ext cx="1936351" cy="6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2660355" y="3789040"/>
            <a:ext cx="4536504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2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801" y="1"/>
            <a:ext cx="2800199" cy="172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80" y="367836"/>
            <a:ext cx="734274" cy="97903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251520" y="1988840"/>
            <a:ext cx="6853500" cy="3456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dirty="0" smtClean="0"/>
              <a:t>Smart DB </a:t>
            </a:r>
            <a:r>
              <a:rPr lang="mr-IN" sz="3600" b="1" dirty="0" smtClean="0"/>
              <a:t>–</a:t>
            </a:r>
            <a:r>
              <a:rPr lang="en-US" sz="3600" b="1" dirty="0" smtClean="0"/>
              <a:t> Pink DB</a:t>
            </a:r>
            <a:r>
              <a:rPr lang="mr-IN" sz="3600" b="1" dirty="0" smtClean="0"/>
              <a:t>…</a:t>
            </a:r>
            <a:endParaRPr lang="en-US" sz="3600" b="1" dirty="0" smtClean="0"/>
          </a:p>
          <a:p>
            <a:pPr lvl="0" algn="ctr" rtl="0">
              <a:spcBef>
                <a:spcPts val="0"/>
              </a:spcBef>
              <a:buNone/>
            </a:pPr>
            <a:endParaRPr lang="en-US" sz="3600" b="1" dirty="0" smtClean="0"/>
          </a:p>
          <a:p>
            <a:pPr lvl="0" algn="ctr" rtl="0">
              <a:spcBef>
                <a:spcPts val="0"/>
              </a:spcBef>
              <a:buNone/>
            </a:pPr>
            <a:r>
              <a:rPr lang="en-US" sz="3600" b="1" dirty="0" smtClean="0"/>
              <a:t>Bring Code to Data</a:t>
            </a:r>
            <a:endParaRPr lang="ru" sz="3600" b="1" dirty="0"/>
          </a:p>
          <a:p>
            <a:pPr lvl="0" algn="ctr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B7B7B7"/>
                </a:solidFill>
              </a:rPr>
              <a:t>A DB-centered architecture, what could go wrong.</a:t>
            </a:r>
            <a:endParaRPr lang="ru" b="1" dirty="0">
              <a:solidFill>
                <a:srgbClr val="B7B7B7"/>
              </a:solidFill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1213786" y="376681"/>
            <a:ext cx="3634500" cy="9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 smtClean="0"/>
              <a:t>Piet de Visser</a:t>
            </a:r>
          </a:p>
          <a:p>
            <a:pPr lvl="0">
              <a:spcBef>
                <a:spcPts val="0"/>
              </a:spcBef>
              <a:buNone/>
            </a:pPr>
            <a:r>
              <a:rPr lang="en-US" sz="1700" b="1" dirty="0" smtClean="0"/>
              <a:t>PDVBV</a:t>
            </a:r>
            <a:endParaRPr lang="ru" sz="1700" b="1" dirty="0"/>
          </a:p>
        </p:txBody>
      </p:sp>
      <p:pic>
        <p:nvPicPr>
          <p:cNvPr id="3" name="Picture 2" descr="pdv_profile_linked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0375" cy="1268761"/>
          </a:xfrm>
          <a:prstGeom prst="rect">
            <a:avLst/>
          </a:prstGeom>
        </p:spPr>
      </p:pic>
      <p:sp>
        <p:nvSpPr>
          <p:cNvPr id="9" name="Shape 76"/>
          <p:cNvSpPr txBox="1"/>
          <p:nvPr/>
        </p:nvSpPr>
        <p:spPr>
          <a:xfrm>
            <a:off x="1403648" y="4581128"/>
            <a:ext cx="4335740" cy="9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 b="1" dirty="0" smtClean="0"/>
              <a:t>PDVBV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The Simple (oracle) DBA</a:t>
            </a:r>
            <a:endParaRPr lang="ru" sz="2000" b="1" dirty="0"/>
          </a:p>
        </p:txBody>
      </p:sp>
      <p:pic>
        <p:nvPicPr>
          <p:cNvPr id="8" name="Picture 7" descr="C:\Documents and Settings\PVISSER\My Documents\My Pictures\Aceofspades-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3538" y="3071813"/>
            <a:ext cx="2297112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ttp://brotherpeacemaker.files.wordpress.com/2007/06/boogeym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3090863"/>
            <a:ext cx="2176462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4-10-14 at 19.52.4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387597"/>
            <a:ext cx="2555776" cy="3750323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331913" y="6451600"/>
            <a:ext cx="60483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Favorite Quotes: “The Limitation shows the master” (Goethe),   “Simplicity is not a luxury, it is a necessity. Unfortunately, “Complex’ solutions sell better.  (EW </a:t>
            </a:r>
            <a:r>
              <a:rPr lang="en-US" sz="1000" b="0" dirty="0" err="1" smtClean="0">
                <a:latin typeface="Lucida Sans Unicode" pitchFamily="34" charset="0"/>
              </a:rPr>
              <a:t>Dijkstra</a:t>
            </a:r>
            <a:r>
              <a:rPr lang="en-US" sz="1000" b="0" dirty="0" smtClean="0">
                <a:latin typeface="Lucida Sans Unicode" pitchFamily="34" charset="0"/>
              </a:rPr>
              <a:t>).</a:t>
            </a:r>
            <a:endParaRPr lang="en-US" sz="1000" b="0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9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 Now join + filter using those views… ./.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828" y="1196752"/>
            <a:ext cx="8496944" cy="477314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 v1.attrib1, v2.attrrib2,  </a:t>
            </a:r>
            <a:r>
              <a:rPr lang="en-US" sz="2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…..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	Richview1 v1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, 	Richview2 v2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v1.attrib1 = v2.attrib1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	v1.attrib2 &gt; :x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	v2.attrib2 = :y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.. More…</a:t>
            </a:r>
          </a:p>
          <a:p>
            <a:pPr marL="0" indent="0" eaLnBrk="1" hangingPunct="1">
              <a:buNone/>
            </a:pPr>
            <a:r>
              <a:rPr lang="en-US" sz="2400" b="1" dirty="0" smtClean="0"/>
              <a:t>Columns … Cause function calls</a:t>
            </a:r>
          </a:p>
          <a:p>
            <a:pPr marL="0" indent="0" eaLnBrk="1" hangingPunct="1">
              <a:buNone/>
            </a:pPr>
            <a:r>
              <a:rPr lang="en-US" sz="2400" b="1" dirty="0" smtClean="0"/>
              <a:t>Joins… Cause Function-calls</a:t>
            </a:r>
          </a:p>
          <a:p>
            <a:pPr marL="0" indent="0" eaLnBrk="1" hangingPunct="1">
              <a:buNone/>
            </a:pPr>
            <a:r>
              <a:rPr lang="en-US" sz="2400" b="1" dirty="0" smtClean="0"/>
              <a:t>Where-filters… Cause Function calls.</a:t>
            </a:r>
            <a:endParaRPr lang="en-US" sz="2400" b="1" dirty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Now start using those views… and they start calling functions..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Often the same function with the same arguments..  (room for investigation + optimization, later)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20</a:t>
            </a:fld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1475656" y="1124744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62126" y="1124744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43608" y="2852936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43176" y="2869412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3608" y="3347109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8688" y="3789040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cache1.asset-cache.net/gc/186853081-businessman-in-exercise-wheel-isolated-with-gettyimages.jpg?v=1&amp;c=IWSAsset&amp;k=2&amp;d=3Vm3Cy1oSu2LlfFZChTyaHoi3%2B2dYt8KL8oRSeIIulDy7tHpan0aUr6ytTnSYC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4" y="1916833"/>
            <a:ext cx="2556396" cy="26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67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Quiz: Smart DB or not ?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Hint: Most / All processing happens “in the database” ..  (Thick DB!!)  - no </a:t>
            </a:r>
            <a:r>
              <a:rPr lang="en-US" sz="1000" b="0" dirty="0" err="1" smtClean="0">
                <a:latin typeface="Lucida Sans Unicode" pitchFamily="34" charset="0"/>
              </a:rPr>
              <a:t>dynatrace</a:t>
            </a:r>
            <a:r>
              <a:rPr lang="en-US" sz="1000" b="0" dirty="0" smtClean="0">
                <a:latin typeface="Lucida Sans Unicode" pitchFamily="34" charset="0"/>
              </a:rPr>
              <a:t> or new-relic</a:t>
            </a:r>
            <a:r>
              <a:rPr lang="mr-IN" sz="1000" b="0" dirty="0" smtClean="0">
                <a:latin typeface="Lucida Sans Unicode" pitchFamily="34" charset="0"/>
              </a:rPr>
              <a:t>…</a:t>
            </a:r>
            <a:endParaRPr lang="en-US" sz="1000" b="0" dirty="0" smtClean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But this App is trying to be Very, Very Clever</a:t>
            </a:r>
            <a:r>
              <a:rPr lang="mr-IN" sz="1000" dirty="0" smtClean="0">
                <a:latin typeface="Lucida Sans Unicode" pitchFamily="34" charset="0"/>
              </a:rPr>
              <a:t>…</a:t>
            </a:r>
            <a:r>
              <a:rPr lang="en-US" sz="1000" dirty="0" smtClean="0">
                <a:latin typeface="Lucida Sans Unicode" pitchFamily="34" charset="0"/>
              </a:rPr>
              <a:t> and is a Huge CPU-gobbler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21</a:t>
            </a:fld>
            <a:endParaRPr lang="en-US" sz="14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51520" y="1196752"/>
            <a:ext cx="8568952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Is this a </a:t>
            </a:r>
            <a:r>
              <a:rPr lang="en-US" sz="2400" b="1" dirty="0" err="1" smtClean="0"/>
              <a:t>SmartDB</a:t>
            </a:r>
            <a:r>
              <a:rPr lang="en-US" sz="2400" b="1" dirty="0" smtClean="0"/>
              <a:t> application Y/N ? </a:t>
            </a:r>
          </a:p>
          <a:p>
            <a:pPr lvl="1"/>
            <a:r>
              <a:rPr lang="en-US" sz="2000" b="1" dirty="0" smtClean="0"/>
              <a:t>Why (not) ? </a:t>
            </a:r>
            <a:endParaRPr lang="en-US" sz="2000" b="1" dirty="0"/>
          </a:p>
          <a:p>
            <a:pPr lvl="1"/>
            <a:endParaRPr lang="en-US" sz="2000" b="1" dirty="0"/>
          </a:p>
          <a:p>
            <a:r>
              <a:rPr lang="en-US" sz="2400" b="1" dirty="0" smtClean="0"/>
              <a:t>Having all “code” in the DB Helped</a:t>
            </a:r>
            <a:r>
              <a:rPr lang="mr-IN" sz="2400" b="1" dirty="0" smtClean="0"/>
              <a:t>…</a:t>
            </a:r>
            <a:endParaRPr lang="en-US" sz="2400" b="1" dirty="0" smtClean="0"/>
          </a:p>
          <a:p>
            <a:pPr lvl="1"/>
            <a:r>
              <a:rPr lang="is-IS" sz="2000" b="1" dirty="0" smtClean="0"/>
              <a:t>We could find + Fix some of it.</a:t>
            </a:r>
          </a:p>
          <a:p>
            <a:pPr lvl="1"/>
            <a:r>
              <a:rPr lang="is-IS" sz="2000" b="1" dirty="0" smtClean="0"/>
              <a:t>Fix1: out-comment  stuff.. (not very smart, but it helped)</a:t>
            </a:r>
          </a:p>
          <a:p>
            <a:pPr lvl="1"/>
            <a:r>
              <a:rPr lang="is-IS" sz="2000" b="1" dirty="0" smtClean="0"/>
              <a:t>Fix2: bypass some of the code (in Reports).</a:t>
            </a:r>
          </a:p>
          <a:p>
            <a:pPr lvl="1"/>
            <a:r>
              <a:rPr lang="is-IS" sz="2000" b="1" dirty="0"/>
              <a:t>Fix3: Function-result-Cache..</a:t>
            </a:r>
          </a:p>
          <a:p>
            <a:pPr marL="0" indent="0">
              <a:buNone/>
            </a:pPr>
            <a:endParaRPr lang="is-IS" sz="2400" b="1" dirty="0" smtClean="0"/>
          </a:p>
          <a:p>
            <a:r>
              <a:rPr lang="en-US" sz="2400" b="1" dirty="0" smtClean="0"/>
              <a:t>Smart-DB Saved the day</a:t>
            </a:r>
            <a:r>
              <a:rPr lang="mr-IN" sz="2400" b="1" dirty="0" smtClean="0"/>
              <a:t>…</a:t>
            </a:r>
            <a:r>
              <a:rPr lang="en-US" sz="2400" b="1" dirty="0" smtClean="0"/>
              <a:t>  </a:t>
            </a:r>
          </a:p>
          <a:p>
            <a:pPr lvl="1"/>
            <a:r>
              <a:rPr lang="en-US" sz="2000" b="1" dirty="0"/>
              <a:t>S</a:t>
            </a:r>
            <a:r>
              <a:rPr lang="en-US" sz="2000" b="1" dirty="0" smtClean="0"/>
              <a:t>ystem would not have survived this far.</a:t>
            </a:r>
          </a:p>
          <a:p>
            <a:pPr lvl="1"/>
            <a:r>
              <a:rPr lang="en-US" sz="2000" b="1" dirty="0" smtClean="0"/>
              <a:t>It would probably not be fixable</a:t>
            </a:r>
            <a:r>
              <a:rPr lang="mr-IN" sz="2000" b="1" dirty="0" smtClean="0"/>
              <a:t>…</a:t>
            </a:r>
            <a:r>
              <a:rPr lang="en-US" sz="2000" b="1" dirty="0" smtClean="0"/>
              <a:t> </a:t>
            </a:r>
            <a:endParaRPr lang="is-I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99531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Fix1: /* eliminate code */ …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Once we got a “knowledgable” developer on the reports.. They started to Fly!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Trick was to /* eliminate */ unused columns from queries.. That reduced the calls to </a:t>
            </a:r>
            <a:r>
              <a:rPr lang="en-US" sz="1000" dirty="0" err="1" smtClean="0">
                <a:latin typeface="Lucida Sans Unicode" pitchFamily="34" charset="0"/>
              </a:rPr>
              <a:t>fuctions</a:t>
            </a:r>
            <a:r>
              <a:rPr lang="en-US" sz="1000" dirty="0">
                <a:latin typeface="Lucida Sans Unicode" pitchFamily="34" charset="0"/>
              </a:rPr>
              <a:t> </a:t>
            </a:r>
            <a:r>
              <a:rPr lang="en-US" sz="1000" dirty="0" smtClean="0">
                <a:latin typeface="Lucida Sans Unicode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22</a:t>
            </a:fld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4875015"/>
            <a:ext cx="4248472" cy="1279126"/>
            <a:chOff x="467544" y="4875015"/>
            <a:chExt cx="4248472" cy="1279126"/>
          </a:xfrm>
        </p:grpSpPr>
        <p:sp>
          <p:nvSpPr>
            <p:cNvPr id="3" name="Isosceles Triangle 2"/>
            <p:cNvSpPr/>
            <p:nvPr/>
          </p:nvSpPr>
          <p:spPr>
            <a:xfrm>
              <a:off x="1152459" y="5149323"/>
              <a:ext cx="2692272" cy="42856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535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526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7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8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97" y="564820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28" y="4875015"/>
              <a:ext cx="794723" cy="45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678249" y="4694368"/>
            <a:ext cx="2952329" cy="1629592"/>
            <a:chOff x="5678249" y="4694368"/>
            <a:chExt cx="2952329" cy="1629592"/>
          </a:xfrm>
        </p:grpSpPr>
        <p:pic>
          <p:nvPicPr>
            <p:cNvPr id="1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249" y="5327010"/>
              <a:ext cx="942105" cy="99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15" y="5080599"/>
              <a:ext cx="1174960" cy="124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635" y="4694368"/>
              <a:ext cx="1539943" cy="1629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976503" y="3986652"/>
            <a:ext cx="1818040" cy="707440"/>
            <a:chOff x="5976503" y="3986652"/>
            <a:chExt cx="1818040" cy="7074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503" y="4129296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9" y="3986652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827229" y="3287309"/>
            <a:ext cx="4198626" cy="959914"/>
            <a:chOff x="1827229" y="3287309"/>
            <a:chExt cx="4198626" cy="95991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29" y="3547880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7" y="3404732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504" y="3287309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33527" y="1340768"/>
            <a:ext cx="2513089" cy="451651"/>
            <a:chOff x="333527" y="1340768"/>
            <a:chExt cx="2513089" cy="451651"/>
          </a:xfrm>
        </p:grpSpPr>
        <p:pic>
          <p:nvPicPr>
            <p:cNvPr id="1033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27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65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441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209276" y="2028960"/>
            <a:ext cx="1161950" cy="1078698"/>
            <a:chOff x="1209276" y="2028960"/>
            <a:chExt cx="1161950" cy="1078698"/>
          </a:xfrm>
        </p:grpSpPr>
        <p:pic>
          <p:nvPicPr>
            <p:cNvPr id="3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76" y="2028960"/>
              <a:ext cx="829067" cy="877331"/>
            </a:xfrm>
            <a:prstGeom prst="rect">
              <a:avLst/>
            </a:prstGeom>
            <a:noFill/>
          </p:spPr>
        </p:pic>
        <p:pic>
          <p:nvPicPr>
            <p:cNvPr id="4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59" y="2230327"/>
              <a:ext cx="829067" cy="877331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2962686" y="2407817"/>
            <a:ext cx="4918087" cy="867322"/>
            <a:chOff x="2962686" y="2407817"/>
            <a:chExt cx="4918087" cy="86732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686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10" y="2431093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50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31" y="241380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03" y="2855698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025" y="282517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77" y="283352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748" y="2835270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157" y="241675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484" y="282753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66227" y="1349791"/>
            <a:ext cx="3712768" cy="492394"/>
            <a:chOff x="4766227" y="1349791"/>
            <a:chExt cx="3712768" cy="492394"/>
          </a:xfrm>
        </p:grpSpPr>
        <p:pic>
          <p:nvPicPr>
            <p:cNvPr id="1031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888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4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19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27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3347864" y="2350528"/>
            <a:ext cx="3960439" cy="5635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+mn-lt"/>
              </a:rPr>
              <a:t>/*  --  eliminate code  --  */ </a:t>
            </a:r>
          </a:p>
        </p:txBody>
      </p:sp>
    </p:spTree>
    <p:extLst>
      <p:ext uri="{BB962C8B-B14F-4D97-AF65-F5344CB8AC3E}">
        <p14:creationId xmlns:p14="http://schemas.microsoft.com/office/powerpoint/2010/main" val="60756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Fix2: to Bypass layers…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Once we got a “knowledgable” developer on the reports.. They started to Fly!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23</a:t>
            </a:fld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4875015"/>
            <a:ext cx="4248472" cy="1279126"/>
            <a:chOff x="467544" y="4875015"/>
            <a:chExt cx="4248472" cy="1279126"/>
          </a:xfrm>
        </p:grpSpPr>
        <p:sp>
          <p:nvSpPr>
            <p:cNvPr id="3" name="Isosceles Triangle 2"/>
            <p:cNvSpPr/>
            <p:nvPr/>
          </p:nvSpPr>
          <p:spPr>
            <a:xfrm>
              <a:off x="1152459" y="5149323"/>
              <a:ext cx="2692272" cy="42856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535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526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7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8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97" y="564820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28" y="4875015"/>
              <a:ext cx="794723" cy="45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678249" y="4694368"/>
            <a:ext cx="2952329" cy="1629592"/>
            <a:chOff x="5678249" y="4694368"/>
            <a:chExt cx="2952329" cy="1629592"/>
          </a:xfrm>
        </p:grpSpPr>
        <p:pic>
          <p:nvPicPr>
            <p:cNvPr id="1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249" y="5327010"/>
              <a:ext cx="942105" cy="99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15" y="5080599"/>
              <a:ext cx="1174960" cy="124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635" y="4694368"/>
              <a:ext cx="1539943" cy="1629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976503" y="3986652"/>
            <a:ext cx="1818040" cy="707440"/>
            <a:chOff x="5976503" y="3986652"/>
            <a:chExt cx="1818040" cy="7074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503" y="4129296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9" y="3986652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827229" y="3287309"/>
            <a:ext cx="4198626" cy="959914"/>
            <a:chOff x="1827229" y="3287309"/>
            <a:chExt cx="4198626" cy="95991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29" y="3547880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7" y="3404732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504" y="3287309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33527" y="1340768"/>
            <a:ext cx="2513089" cy="451651"/>
            <a:chOff x="333527" y="1340768"/>
            <a:chExt cx="2513089" cy="451651"/>
          </a:xfrm>
        </p:grpSpPr>
        <p:pic>
          <p:nvPicPr>
            <p:cNvPr id="1033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27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65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441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209276" y="2028960"/>
            <a:ext cx="1161950" cy="1078698"/>
            <a:chOff x="1209276" y="2028960"/>
            <a:chExt cx="1161950" cy="1078698"/>
          </a:xfrm>
        </p:grpSpPr>
        <p:pic>
          <p:nvPicPr>
            <p:cNvPr id="3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76" y="2028960"/>
              <a:ext cx="829067" cy="877331"/>
            </a:xfrm>
            <a:prstGeom prst="rect">
              <a:avLst/>
            </a:prstGeom>
            <a:noFill/>
          </p:spPr>
        </p:pic>
        <p:pic>
          <p:nvPicPr>
            <p:cNvPr id="4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59" y="2230327"/>
              <a:ext cx="829067" cy="877331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2962686" y="2407817"/>
            <a:ext cx="4918087" cy="867322"/>
            <a:chOff x="2962686" y="2407817"/>
            <a:chExt cx="4918087" cy="86732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686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10" y="2431093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50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31" y="241380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03" y="2855698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025" y="282517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77" y="283352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748" y="2835270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157" y="241675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484" y="282753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66227" y="1349791"/>
            <a:ext cx="3712768" cy="492394"/>
            <a:chOff x="4766227" y="1349791"/>
            <a:chExt cx="3712768" cy="492394"/>
          </a:xfrm>
        </p:grpSpPr>
        <p:pic>
          <p:nvPicPr>
            <p:cNvPr id="1031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888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4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19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27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Straight Arrow Connector 27"/>
          <p:cNvCxnSpPr/>
          <p:nvPr/>
        </p:nvCxnSpPr>
        <p:spPr>
          <a:xfrm>
            <a:off x="2175792" y="1842185"/>
            <a:ext cx="3800711" cy="3261401"/>
          </a:xfrm>
          <a:prstGeom prst="straightConnector1">
            <a:avLst/>
          </a:prstGeom>
          <a:ln w="1079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844731" y="4129296"/>
            <a:ext cx="945446" cy="1126690"/>
          </a:xfrm>
          <a:prstGeom prst="straightConnector1">
            <a:avLst/>
          </a:prstGeom>
          <a:ln w="1079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4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Four “cases”, good and bad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 smtClean="0">
                <a:latin typeface="Lucida Sans Unicode" pitchFamily="34" charset="0"/>
              </a:rPr>
              <a:t>www.userfriendly.org</a:t>
            </a:r>
            <a:endParaRPr lang="en-US" sz="1000" b="0" dirty="0" smtClean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24</a:t>
            </a:fld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68" y="2564904"/>
            <a:ext cx="2828632" cy="2828632"/>
          </a:xfrm>
          <a:prstGeom prst="rect">
            <a:avLst/>
          </a:prstGeom>
        </p:spPr>
      </p:pic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/>
              <a:t>D</a:t>
            </a:r>
            <a:r>
              <a:rPr lang="en-US" sz="2400" b="1" dirty="0" smtClean="0"/>
              <a:t>iscussion with a Dot-netter (Solved!)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1800 </a:t>
            </a:r>
            <a:r>
              <a:rPr lang="en-US" sz="2400" b="1" dirty="0" err="1" smtClean="0"/>
              <a:t>Msg</a:t>
            </a:r>
            <a:r>
              <a:rPr lang="en-US" sz="2400" b="1" dirty="0" smtClean="0"/>
              <a:t>/sec.. (Fixed!)</a:t>
            </a:r>
          </a:p>
          <a:p>
            <a:pPr marL="0" indent="0" eaLnBrk="1" hangingPunct="1">
              <a:buNone/>
            </a:pPr>
            <a:endParaRPr lang="en-US" sz="2400" b="1" dirty="0" smtClean="0"/>
          </a:p>
          <a:p>
            <a:pPr eaLnBrk="1" hangingPunct="1"/>
            <a:r>
              <a:rPr lang="en-US" sz="2400" b="1" dirty="0" err="1" smtClean="0"/>
              <a:t>Adhoc</a:t>
            </a:r>
            <a:r>
              <a:rPr lang="en-US" sz="2400" b="1" dirty="0" smtClean="0"/>
              <a:t>-SQL-generated</a:t>
            </a:r>
            <a:r>
              <a:rPr lang="en-US" sz="2400" b="1" dirty="0"/>
              <a:t>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The DB told us “</a:t>
            </a:r>
            <a:r>
              <a:rPr lang="en-US" sz="2400" b="1" dirty="0" err="1" smtClean="0"/>
              <a:t>Dont</a:t>
            </a:r>
            <a:r>
              <a:rPr lang="en-US" sz="2400" b="1" dirty="0" smtClean="0"/>
              <a:t>”</a:t>
            </a:r>
            <a:r>
              <a:rPr lang="mr-IN" sz="2400" b="1" dirty="0" smtClean="0"/>
              <a:t>…</a:t>
            </a:r>
            <a:endParaRPr lang="en-US" sz="2400" b="1" dirty="0" smtClean="0"/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A CPU-</a:t>
            </a:r>
            <a:r>
              <a:rPr lang="en-US" sz="2400" b="1" dirty="0" smtClean="0"/>
              <a:t>heavy (KIWI) : “fixed” in the DB.</a:t>
            </a:r>
          </a:p>
          <a:p>
            <a:endParaRPr lang="en-US" sz="2400" b="1" dirty="0"/>
          </a:p>
          <a:p>
            <a:r>
              <a:rPr lang="en-US" sz="2400" b="1" dirty="0" smtClean="0"/>
              <a:t>Conclusion: </a:t>
            </a:r>
            <a:r>
              <a:rPr lang="en-US" sz="2400" b="1" dirty="0" err="1" smtClean="0"/>
              <a:t>SmartDB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PinkDB</a:t>
            </a:r>
            <a:r>
              <a:rPr lang="mr-IN" sz="2400" b="1" dirty="0" smtClean="0"/>
              <a:t>…</a:t>
            </a:r>
            <a:r>
              <a:rPr lang="en-US" sz="2400" b="1" dirty="0" smtClean="0"/>
              <a:t> It Works!</a:t>
            </a:r>
            <a:endParaRPr lang="en-US" sz="2400" b="1" dirty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8168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Favorite Quotes</a:t>
            </a:r>
            <a:r>
              <a:rPr lang="mr-IN" sz="2400" b="1" dirty="0" smtClean="0">
                <a:latin typeface="+mn-lt"/>
              </a:rPr>
              <a:t>…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You probably know the movie...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A DB is Smart.. Applications are dump panicky animals, and you know it..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person_is_sm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594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9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Smart DB</a:t>
            </a:r>
            <a:r>
              <a:rPr lang="mr-IN" sz="2400" b="1" dirty="0" smtClean="0">
                <a:latin typeface="+mn-lt"/>
              </a:rPr>
              <a:t>…</a:t>
            </a:r>
            <a:r>
              <a:rPr lang="en-US" sz="2400" b="1" dirty="0" smtClean="0">
                <a:latin typeface="+mn-lt"/>
              </a:rPr>
              <a:t> Worth it ?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You probably know the movie...</a:t>
            </a:r>
            <a:endParaRPr lang="en-US" sz="1000" b="0" dirty="0">
              <a:latin typeface="Lucida Sans Unicode" pitchFamily="34" charset="0"/>
            </a:endParaRPr>
          </a:p>
        </p:txBody>
      </p:sp>
      <p:pic>
        <p:nvPicPr>
          <p:cNvPr id="3" name="Picture 2" descr="Is_it_wo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6426200" cy="3352800"/>
          </a:xfrm>
          <a:prstGeom prst="rect">
            <a:avLst/>
          </a:prstGeom>
        </p:spPr>
      </p:pic>
      <p:pic>
        <p:nvPicPr>
          <p:cNvPr id="5" name="Content Placeholder 4" descr="Hell_yeah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r="1004"/>
          <a:stretch>
            <a:fillRect/>
          </a:stretch>
        </p:blipFill>
        <p:spPr>
          <a:xfrm>
            <a:off x="755576" y="7647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2624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Summary Smart DB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 smtClean="0"/>
              <a:t>Smart Code is Closer to the Data</a:t>
            </a:r>
          </a:p>
          <a:p>
            <a:pPr eaLnBrk="1" hangingPunct="1"/>
            <a:r>
              <a:rPr lang="en-US" sz="2400" b="1" dirty="0" smtClean="0"/>
              <a:t>Code lives longer in a DB</a:t>
            </a:r>
          </a:p>
          <a:p>
            <a:pPr eaLnBrk="1" hangingPunct="1"/>
            <a:r>
              <a:rPr lang="en-US" sz="2400" b="1" dirty="0" smtClean="0"/>
              <a:t>Code is Easier to </a:t>
            </a:r>
            <a:r>
              <a:rPr lang="en-US" sz="2400" b="1" dirty="0" err="1" smtClean="0"/>
              <a:t>find+Fix</a:t>
            </a:r>
            <a:r>
              <a:rPr lang="en-US" sz="2400" b="1" dirty="0" smtClean="0"/>
              <a:t> in a DB</a:t>
            </a:r>
          </a:p>
          <a:p>
            <a:pPr eaLnBrk="1" hangingPunct="1"/>
            <a:r>
              <a:rPr lang="en-US" sz="2400" b="1" dirty="0" smtClean="0"/>
              <a:t>Code Performs Better in a DB.</a:t>
            </a:r>
          </a:p>
          <a:p>
            <a:pPr eaLnBrk="1" hangingPunct="1"/>
            <a:r>
              <a:rPr lang="en-US" sz="2400" b="1" dirty="0" smtClean="0"/>
              <a:t>System is easier to Secure.</a:t>
            </a:r>
          </a:p>
          <a:p>
            <a:pPr eaLnBrk="1" hangingPunct="1"/>
            <a:r>
              <a:rPr lang="en-US" sz="2400" b="1" dirty="0" smtClean="0"/>
              <a:t>Overall more “efficient”, Less need for KIWI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 smtClean="0"/>
              <a:t>Uptime + version-releases: </a:t>
            </a:r>
          </a:p>
          <a:p>
            <a:pPr lvl="1"/>
            <a:r>
              <a:rPr lang="en-US" sz="2400" b="1" dirty="0" smtClean="0"/>
              <a:t>is a “Solvable problem” - EBR or otherwise.</a:t>
            </a:r>
          </a:p>
          <a:p>
            <a:pPr lvl="1"/>
            <a:endParaRPr lang="en-US" sz="2400" b="1" dirty="0" smtClean="0"/>
          </a:p>
          <a:p>
            <a:r>
              <a:rPr lang="en-US" sz="2400" b="1" dirty="0" smtClean="0"/>
              <a:t>Scale-Out: Not a real issue (anymore)</a:t>
            </a:r>
          </a:p>
          <a:p>
            <a:pPr marL="0" indent="0" eaLnBrk="1" hangingPunct="1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DB-</a:t>
            </a:r>
            <a:r>
              <a:rPr lang="en-US" sz="2400" b="1" dirty="0" err="1" smtClean="0"/>
              <a:t>cpu</a:t>
            </a:r>
            <a:r>
              <a:rPr lang="en-US" sz="2400" b="1" dirty="0" smtClean="0"/>
              <a:t> + storage are </a:t>
            </a:r>
            <a:r>
              <a:rPr lang="en-US" sz="2400" b="1" dirty="0" err="1" smtClean="0"/>
              <a:t>Cheap+Fast</a:t>
            </a:r>
            <a:r>
              <a:rPr lang="en-US" sz="2400" b="1" dirty="0" smtClean="0"/>
              <a:t> </a:t>
            </a:r>
          </a:p>
          <a:p>
            <a:pPr eaLnBrk="1" hangingPunct="1"/>
            <a:endParaRPr lang="en-US" sz="2400" b="1" dirty="0" smtClean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 smtClean="0">
                <a:latin typeface="Lucida Sans Unicode" pitchFamily="34" charset="0"/>
              </a:rPr>
              <a:t>www.userfriendly.org</a:t>
            </a:r>
            <a:endParaRPr lang="en-US" sz="1000" b="0" dirty="0" smtClean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27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452320" y="4869160"/>
            <a:ext cx="1403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</a:p>
          <a:p>
            <a:r>
              <a:rPr lang="en-US" dirty="0" smtClean="0"/>
              <a:t>Fat / athlete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510" y="3789040"/>
            <a:ext cx="4408490" cy="2479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764704"/>
            <a:ext cx="1440160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2564903"/>
            <a:ext cx="1475656" cy="1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 Smart DB </a:t>
            </a:r>
            <a:r>
              <a:rPr lang="mr-IN" sz="2400" b="1" dirty="0" smtClean="0">
                <a:latin typeface="+mn-lt"/>
              </a:rPr>
              <a:t>–</a:t>
            </a:r>
            <a:r>
              <a:rPr lang="en-US" sz="2400" b="1" dirty="0" smtClean="0">
                <a:latin typeface="+mn-lt"/>
              </a:rPr>
              <a:t> Pink DB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7776864" cy="4104456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en-US" b="1" dirty="0" smtClean="0"/>
          </a:p>
          <a:p>
            <a:pPr marL="0" indent="0" eaLnBrk="1" hangingPunct="1">
              <a:buNone/>
            </a:pPr>
            <a:r>
              <a:rPr lang="en-US" b="1" dirty="0" smtClean="0"/>
              <a:t> </a:t>
            </a:r>
            <a:r>
              <a:rPr lang="en-US" sz="2800" b="1" dirty="0" smtClean="0"/>
              <a:t>#</a:t>
            </a:r>
            <a:r>
              <a:rPr lang="en-US" sz="2800" b="1" dirty="0" err="1" smtClean="0"/>
              <a:t>SmartDB</a:t>
            </a:r>
            <a:r>
              <a:rPr lang="en-US" sz="2800" b="1" dirty="0" smtClean="0"/>
              <a:t>  #</a:t>
            </a:r>
            <a:r>
              <a:rPr lang="en-US" sz="2800" b="1" dirty="0" err="1" smtClean="0"/>
              <a:t>PinkDB</a:t>
            </a:r>
            <a:endParaRPr lang="en-US" sz="2800" b="1" dirty="0" smtClean="0"/>
          </a:p>
          <a:p>
            <a:pPr marL="0" indent="0" eaLnBrk="1" hangingPunct="1">
              <a:buNone/>
            </a:pPr>
            <a:endParaRPr lang="en-US" sz="2800" b="1" dirty="0" smtClean="0"/>
          </a:p>
          <a:p>
            <a:pPr eaLnBrk="1" hangingPunct="1"/>
            <a:r>
              <a:rPr lang="en-US" sz="2800" b="1" dirty="0" smtClean="0"/>
              <a:t>Don</a:t>
            </a:r>
            <a:r>
              <a:rPr lang="mr-IN" sz="2800" b="1" dirty="0" smtClean="0"/>
              <a:t>’</a:t>
            </a:r>
            <a:r>
              <a:rPr lang="en-US" sz="2800" b="1" dirty="0" smtClean="0"/>
              <a:t>t Drag Data Around</a:t>
            </a:r>
            <a:r>
              <a:rPr lang="mr-IN" sz="2800" b="1" dirty="0" smtClean="0"/>
              <a:t>…</a:t>
            </a:r>
            <a:endParaRPr lang="en-US" sz="2800" b="1" dirty="0" smtClean="0"/>
          </a:p>
          <a:p>
            <a:r>
              <a:rPr lang="en-US" sz="2800" b="1" dirty="0"/>
              <a:t>Data-Gravity: </a:t>
            </a:r>
            <a:r>
              <a:rPr lang="en-US" sz="2800" b="1" dirty="0" err="1"/>
              <a:t>Everyting</a:t>
            </a:r>
            <a:r>
              <a:rPr lang="en-US" sz="2800" b="1" dirty="0"/>
              <a:t> comes to the DB.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sz="3900" b="1" dirty="0" smtClean="0">
                <a:solidFill>
                  <a:srgbClr val="FF0000"/>
                </a:solidFill>
              </a:rPr>
              <a:t>Bring Code To Data.</a:t>
            </a:r>
            <a:endParaRPr lang="en-US" b="1" dirty="0"/>
          </a:p>
          <a:p>
            <a:pPr eaLnBrk="1" hangingPunct="1"/>
            <a:endParaRPr lang="en-US" sz="2600" b="1" dirty="0" smtClean="0"/>
          </a:p>
          <a:p>
            <a:pPr marL="0" indent="0" eaLnBrk="1" hangingPunct="1">
              <a:buNone/>
            </a:pPr>
            <a:r>
              <a:rPr lang="en-US" sz="2600" b="1" dirty="0" smtClean="0"/>
              <a:t>#</a:t>
            </a:r>
            <a:r>
              <a:rPr lang="en-US" sz="2600" b="1" dirty="0" err="1" smtClean="0"/>
              <a:t>BringCodeToData</a:t>
            </a:r>
            <a:endParaRPr lang="en-US" sz="2600" b="1" dirty="0" smtClean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 smtClean="0">
                <a:latin typeface="Lucida Sans Unicode" pitchFamily="34" charset="0"/>
              </a:rPr>
              <a:t>www.userfriendly.org</a:t>
            </a:r>
            <a:endParaRPr lang="en-US" sz="1000" b="0" dirty="0" smtClean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28</a:t>
            </a:fld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764704"/>
            <a:ext cx="1440160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2564903"/>
            <a:ext cx="1475656" cy="1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Now you know about Smart-DB</a:t>
            </a:r>
            <a:r>
              <a:rPr lang="mr-IN" sz="2400" b="1" dirty="0" smtClean="0">
                <a:latin typeface="+mn-lt"/>
              </a:rPr>
              <a:t>…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You probably know the movie...</a:t>
            </a:r>
            <a:endParaRPr lang="en-US" sz="1000" b="0" dirty="0">
              <a:latin typeface="Lucida Sans Unicode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09" r="2709"/>
          <a:stretch>
            <a:fillRect/>
          </a:stretch>
        </p:blipFill>
        <p:spPr>
          <a:xfrm>
            <a:off x="467544" y="134076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34386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http://arthur.schotman.org/wp-content/uploads/2014/03/gep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324" y="5013177"/>
            <a:ext cx="2762555" cy="7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ederlandshypotheekcollectief.nl/assets/admin/js/ckfinder/userfiles/images/Logo%20ING%20Bank%20JPEG%203x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47" y="2131406"/>
            <a:ext cx="2033314" cy="152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592AE5-8CEE-6247-91CB-DF7D1320F42F}" type="slidenum">
              <a:rPr lang="en-US" sz="800"/>
              <a:pPr eaLnBrk="1" hangingPunct="1"/>
              <a:t>3</a:t>
            </a:fld>
            <a:endParaRPr lang="en-US" sz="800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38905" y="116632"/>
            <a:ext cx="5382436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Arial" charset="0"/>
              </a:rPr>
              <a:t>Logo 	Cloud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6356" y="1122424"/>
            <a:ext cx="2592288" cy="4751387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 smtClean="0">
                <a:latin typeface="Arial" charset="0"/>
              </a:rPr>
              <a:t>Shell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Philips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ING bank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Nokia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(</a:t>
            </a:r>
            <a:r>
              <a:rPr lang="en-US" sz="1800" b="1" dirty="0" err="1" smtClean="0">
                <a:latin typeface="Arial" charset="0"/>
              </a:rPr>
              <a:t>dutch</a:t>
            </a:r>
            <a:r>
              <a:rPr lang="en-US" sz="1800" b="1" dirty="0" smtClean="0">
                <a:latin typeface="Arial" charset="0"/>
              </a:rPr>
              <a:t> </a:t>
            </a:r>
            <a:r>
              <a:rPr lang="en-US" sz="1800" b="1" dirty="0" err="1" smtClean="0">
                <a:latin typeface="Arial" charset="0"/>
              </a:rPr>
              <a:t>gov</a:t>
            </a:r>
            <a:r>
              <a:rPr lang="en-US" sz="1800" b="1" dirty="0" smtClean="0">
                <a:latin typeface="Arial" charset="0"/>
              </a:rPr>
              <a:t>)</a:t>
            </a:r>
          </a:p>
          <a:p>
            <a:pPr eaLnBrk="1" hangingPunct="1"/>
            <a:r>
              <a:rPr lang="en-US" sz="1800" b="1" dirty="0" err="1" smtClean="0">
                <a:latin typeface="Arial" charset="0"/>
              </a:rPr>
              <a:t>Insinger</a:t>
            </a:r>
            <a:r>
              <a:rPr lang="en-US" sz="1800" b="1" dirty="0" smtClean="0">
                <a:latin typeface="Arial" charset="0"/>
              </a:rPr>
              <a:t>, BNP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Etihad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NHS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BT</a:t>
            </a:r>
          </a:p>
          <a:p>
            <a:pPr eaLnBrk="1" hangingPunct="1"/>
            <a:r>
              <a:rPr lang="en-US" sz="1800" b="1" dirty="0" err="1" smtClean="0">
                <a:latin typeface="Arial" charset="0"/>
              </a:rPr>
              <a:t>Claritas</a:t>
            </a:r>
            <a:r>
              <a:rPr lang="en-US" sz="1800" b="1" dirty="0" smtClean="0">
                <a:latin typeface="Arial" charset="0"/>
              </a:rPr>
              <a:t>, Nielsen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Unilever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Exxon</a:t>
            </a:r>
          </a:p>
          <a:p>
            <a:pPr eaLnBrk="1" hangingPunct="1"/>
            <a:r>
              <a:rPr lang="en-US" sz="1800" b="1" dirty="0" smtClean="0">
                <a:latin typeface="Arial" charset="0"/>
              </a:rPr>
              <a:t>GE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285875" y="6457950"/>
            <a:ext cx="728662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charset="0"/>
              </a:rPr>
              <a:t>Don</a:t>
            </a:r>
            <a:r>
              <a:rPr lang="uk-UA" sz="1000" b="0" dirty="0" smtClean="0">
                <a:latin typeface="Lucida Sans Unicode" charset="0"/>
              </a:rPr>
              <a:t>’</a:t>
            </a:r>
            <a:r>
              <a:rPr lang="en-US" sz="1000" b="0" dirty="0" smtClean="0">
                <a:latin typeface="Lucida Sans Unicode" charset="0"/>
              </a:rPr>
              <a:t>t waste time on Self-Inflation</a:t>
            </a:r>
            <a:r>
              <a:rPr lang="is-IS" sz="1000" b="0" dirty="0" smtClean="0">
                <a:latin typeface="Lucida Sans Unicode" charset="0"/>
              </a:rPr>
              <a:t>… but </a:t>
            </a:r>
            <a:r>
              <a:rPr lang="en-US" sz="1000" b="0" dirty="0" smtClean="0">
                <a:latin typeface="Lucida Sans Unicode" charset="0"/>
              </a:rPr>
              <a:t>Hey, this was such  a cool Idea (from a marketing guy)… </a:t>
            </a:r>
            <a:endParaRPr lang="en-US" sz="1000" b="0" dirty="0">
              <a:latin typeface="Lucida Sans Unicode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charset="0"/>
              </a:rPr>
              <a:t>Logos of my  major customers over time. If you want your logo here: Hire me.</a:t>
            </a:r>
            <a:endParaRPr lang="en-US" sz="1000" b="0" dirty="0">
              <a:latin typeface="Lucida Sans Unicode" charset="0"/>
            </a:endParaRPr>
          </a:p>
        </p:txBody>
      </p:sp>
      <p:pic>
        <p:nvPicPr>
          <p:cNvPr id="1026" name="Picture 2" descr="http://vignette4.wikia.nocookie.net/peanuts/images/f/f9/Shell_logo_4.jpg/revision/latest?cb=201506012324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7" y="1254463"/>
            <a:ext cx="2548322" cy="6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iwilighting.com/blog/wp-content/uploads/2013/10/Philips-LumiLEDs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17" y="1475588"/>
            <a:ext cx="3224975" cy="8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xp.com/wcm_documents/news/download-media/press-material/NXP_logo_RGB_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7" y="2131406"/>
            <a:ext cx="2190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metwashairports.com/sites/default/files/etiha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73" y="1136442"/>
            <a:ext cx="1240775" cy="67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bankingreview.nl/upload/13716367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02" y="3549480"/>
            <a:ext cx="4150393" cy="5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scribetech.co.uk/wp-content/uploads/2013/02/SharedBusinessServices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6" y="5149911"/>
            <a:ext cx="30956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blogs.which.co.uk/technology/wp-content/uploads/2012/12/BT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7" y="3353763"/>
            <a:ext cx="1732157" cy="9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smallbizdev.cornell.edu/assets/logos/clarita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04" y="4533887"/>
            <a:ext cx="15621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le:Exxon Mobil Logo.sv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8" y="4397153"/>
            <a:ext cx="3276723" cy="6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encrypted-tbn1.gstatic.com/images?q=tbn:ANd9GcQlqtfeXoj9xGWfPT-NEVwTCR6N6YBTcJMiuYN6IiPRbwqhgbp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03" y="4249390"/>
            <a:ext cx="1882437" cy="3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corporatebrandmatrix.com/images/unilever-old-logo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62599"/>
            <a:ext cx="1142516" cy="8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5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build="allAtOnce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0300"/>
            <a:ext cx="9144000" cy="4583430"/>
          </a:xfrm>
          <a:prstGeom prst="rect">
            <a:avLst/>
          </a:prstGeom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Smart DB, Pink DB.. (</a:t>
            </a:r>
            <a:r>
              <a:rPr lang="en-US" sz="2400" b="1" dirty="0">
                <a:latin typeface="+mn-lt"/>
              </a:rPr>
              <a:t>C</a:t>
            </a:r>
            <a:r>
              <a:rPr lang="en-US" sz="2400" b="1" dirty="0" smtClean="0">
                <a:latin typeface="+mn-lt"/>
              </a:rPr>
              <a:t>roatian</a:t>
            </a:r>
            <a:r>
              <a:rPr lang="en-US" sz="2400" b="1" dirty="0">
                <a:latin typeface="+mn-lt"/>
              </a:rPr>
              <a:t>)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2609528"/>
            <a:ext cx="3387691" cy="4248472"/>
          </a:xfrm>
        </p:spPr>
        <p:txBody>
          <a:bodyPr>
            <a:normAutofit/>
          </a:bodyPr>
          <a:lstStyle/>
          <a:p>
            <a:pPr eaLnBrk="1" hangingPunct="1"/>
            <a:endParaRPr lang="en-US" b="1" dirty="0" smtClean="0"/>
          </a:p>
          <a:p>
            <a:pPr marL="0" indent="0">
              <a:buNone/>
            </a:pPr>
            <a:r>
              <a:rPr lang="en-US" b="1" dirty="0" err="1" smtClean="0"/>
              <a:t>Lijepa</a:t>
            </a:r>
            <a:r>
              <a:rPr lang="en-US" b="1" dirty="0" smtClean="0"/>
              <a:t> </a:t>
            </a:r>
            <a:r>
              <a:rPr lang="en-US" b="1" dirty="0" err="1"/>
              <a:t>N</a:t>
            </a:r>
            <a:r>
              <a:rPr lang="en-US" b="1" dirty="0" err="1" smtClean="0"/>
              <a:t>aša</a:t>
            </a:r>
            <a:endParaRPr lang="en-US" b="1" dirty="0" smtClean="0"/>
          </a:p>
          <a:p>
            <a:endParaRPr lang="en-US" b="1" dirty="0"/>
          </a:p>
          <a:p>
            <a:pPr marL="0" indent="0" eaLnBrk="1" hangingPunct="1">
              <a:buNone/>
            </a:pPr>
            <a:endParaRPr lang="en-US" b="1" dirty="0" smtClean="0"/>
          </a:p>
          <a:p>
            <a:pPr eaLnBrk="1" hangingPunct="1"/>
            <a:endParaRPr lang="en-US" b="1" dirty="0" smtClean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640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Show </a:t>
            </a:r>
            <a:r>
              <a:rPr lang="en-US" sz="1000" dirty="0" smtClean="0">
                <a:latin typeface="Lucida Sans Unicode" pitchFamily="34" charset="0"/>
              </a:rPr>
              <a:t>list of multiple solutions: direct-query, pre-query, function-cache..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 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30</a:t>
            </a:fld>
            <a:endParaRPr lang="en-US" sz="1400" dirty="0"/>
          </a:p>
        </p:txBody>
      </p:sp>
      <p:pic>
        <p:nvPicPr>
          <p:cNvPr id="5" name="Picture 4" descr="logoPOU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1" y="0"/>
            <a:ext cx="1510579" cy="692696"/>
          </a:xfrm>
          <a:prstGeom prst="rect">
            <a:avLst/>
          </a:prstGeom>
        </p:spPr>
      </p:pic>
      <p:pic>
        <p:nvPicPr>
          <p:cNvPr id="2" name="Poland_Anthem_Inst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229200"/>
            <a:ext cx="812800" cy="8128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64088" y="2609528"/>
            <a:ext cx="3387691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/>
          </a:p>
          <a:p>
            <a:pPr marL="0" indent="0">
              <a:buFont typeface="Arial" pitchFamily="34" charset="0"/>
              <a:buNone/>
            </a:pPr>
            <a:r>
              <a:rPr lang="en-US" b="1" dirty="0" err="1" smtClean="0"/>
              <a:t>Baza</a:t>
            </a:r>
            <a:r>
              <a:rPr lang="en-US" b="1" dirty="0" smtClean="0"/>
              <a:t> </a:t>
            </a:r>
            <a:r>
              <a:rPr lang="en-US" b="1" dirty="0" err="1" smtClean="0"/>
              <a:t>Podatska</a:t>
            </a:r>
            <a:endParaRPr lang="en-US" b="1" dirty="0" smtClean="0"/>
          </a:p>
          <a:p>
            <a:endParaRPr lang="en-US" b="1" dirty="0" smtClean="0"/>
          </a:p>
          <a:p>
            <a:pPr marL="0" indent="0">
              <a:buFont typeface="Arial" pitchFamily="34" charset="0"/>
              <a:buNone/>
            </a:pPr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1992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7635" grpId="0" build="p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Quick Q &amp; A  (3 min ;-)	3 .. 2 .. 1 .. Zero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Questions ?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Reactions ?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Experiences from the audience ?</a:t>
            </a:r>
          </a:p>
          <a:p>
            <a:pPr eaLnBrk="1" hangingPunct="1"/>
            <a:endParaRPr lang="en-US" sz="2400" b="1" dirty="0" smtClean="0"/>
          </a:p>
        </p:txBody>
      </p:sp>
      <p:pic>
        <p:nvPicPr>
          <p:cNvPr id="32773" name="Picture 4" descr="tar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924175"/>
            <a:ext cx="2805112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5" descr="hole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860800"/>
            <a:ext cx="107473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Question and Answer time. Discussion welcome		(what about that Razor?)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Teach me something: Tell me where you do NOT AGREE.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31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497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81F4AB-7B0A-46D0-B895-01280DD96FE4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0988"/>
            <a:ext cx="5794375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He got it …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52578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As Simple as Possible, but not too simple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Simplicity is a Requirement  - but Comlexity just sells better (EWD).</a:t>
            </a:r>
          </a:p>
        </p:txBody>
      </p:sp>
      <p:pic>
        <p:nvPicPr>
          <p:cNvPr id="62466" name="Picture 2" descr="C:\Documents and Settings\PVISSER\My Documents\Downloads\einst_simpl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428750"/>
            <a:ext cx="46672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00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3" y="280988"/>
            <a:ext cx="5945187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Arial"/>
                <a:cs typeface="Arial"/>
              </a:rPr>
              <a:t>What does it look like..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143000"/>
            <a:ext cx="8429625" cy="49291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1">
                <a:latin typeface="Arial" charset="0"/>
              </a:rPr>
              <a:t> 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357313" y="6451600"/>
            <a:ext cx="70723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charset="0"/>
              </a:rPr>
              <a:t>Couldn</a:t>
            </a:r>
            <a:r>
              <a:rPr lang="ja-JP" altLang="en-US" sz="1000" b="0">
                <a:latin typeface="Lucida Sans Unicode" charset="0"/>
              </a:rPr>
              <a:t>’</a:t>
            </a:r>
            <a:r>
              <a:rPr lang="en-US" sz="1000" b="0">
                <a:latin typeface="Lucida Sans Unicode" charset="0"/>
              </a:rPr>
              <a:t>t resist…  after this changing room, not allowed to take pictures anymore..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charset="0"/>
              </a:rPr>
              <a:t>For travel pictures from Asia: later…</a:t>
            </a:r>
          </a:p>
        </p:txBody>
      </p:sp>
      <p:pic>
        <p:nvPicPr>
          <p:cNvPr id="6150" name="Picture 2" descr="C:\Data\nokia_n95\Images\201103\201103A0\25032011411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952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C:\Data\nokia_n95\Images\201103\201103A0\25032011412_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463"/>
            <a:ext cx="32940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:\Data\nokia_n95\Images\201103\201103A0\12032011407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2416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840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5945187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Agenda 		(</a:t>
            </a:r>
            <a:r>
              <a:rPr lang="en-US" sz="2400" b="1" dirty="0" err="1" smtClean="0">
                <a:latin typeface="+mn-lt"/>
              </a:rPr>
              <a:t>approx</a:t>
            </a:r>
            <a:r>
              <a:rPr lang="en-US" sz="2400" b="1" dirty="0" smtClean="0">
                <a:latin typeface="+mn-lt"/>
              </a:rPr>
              <a:t> 45 min)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564" y="1392535"/>
            <a:ext cx="8642350" cy="46164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latin typeface="+mn-lt"/>
              </a:rPr>
              <a:t>History				(why this…)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latin typeface="+mn-lt"/>
              </a:rPr>
              <a:t>Bring Code to Data			(main </a:t>
            </a:r>
            <a:r>
              <a:rPr lang="en-US" sz="2400" b="1" dirty="0" err="1" smtClean="0">
                <a:latin typeface="+mn-lt"/>
              </a:rPr>
              <a:t>msg</a:t>
            </a:r>
            <a:r>
              <a:rPr lang="en-US" sz="2400" b="1" dirty="0" smtClean="0">
                <a:latin typeface="+mn-lt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err="1" smtClean="0">
                <a:latin typeface="+mn-lt"/>
              </a:rPr>
              <a:t>SmartDB</a:t>
            </a:r>
            <a:r>
              <a:rPr lang="en-US" sz="2400" b="1" dirty="0" smtClean="0">
                <a:latin typeface="+mn-lt"/>
              </a:rPr>
              <a:t> (</a:t>
            </a:r>
            <a:r>
              <a:rPr lang="en-US" sz="2400" b="1" dirty="0" err="1" smtClean="0">
                <a:latin typeface="+mn-lt"/>
              </a:rPr>
              <a:t>PinkDB</a:t>
            </a:r>
            <a:r>
              <a:rPr lang="mr-IN" sz="2400" b="1" dirty="0" smtClean="0">
                <a:latin typeface="+mn-lt"/>
              </a:rPr>
              <a:t>…</a:t>
            </a:r>
            <a:r>
              <a:rPr lang="en-US" sz="2400" b="1" dirty="0" smtClean="0">
                <a:latin typeface="+mn-lt"/>
              </a:rPr>
              <a:t>)			(old knowledge?)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latin typeface="+mn-lt"/>
              </a:rPr>
              <a:t>A few Cases..				(Quiz </a:t>
            </a:r>
            <a:r>
              <a:rPr lang="en-US" sz="2400" b="1" dirty="0" err="1" smtClean="0">
                <a:latin typeface="+mn-lt"/>
              </a:rPr>
              <a:t>Zzz</a:t>
            </a:r>
            <a:r>
              <a:rPr lang="en-US" sz="2400" b="1" dirty="0" smtClean="0">
                <a:latin typeface="+mn-lt"/>
              </a:rPr>
              <a:t> !!)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latin typeface="+mn-lt"/>
              </a:rPr>
              <a:t>Some Quotes				(Smart!)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latin typeface="+mn-lt"/>
              </a:rPr>
              <a:t>10 min Discussion			(Do Challenge!)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331913" y="6451600"/>
            <a:ext cx="58832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Agenda. </a:t>
            </a:r>
            <a:r>
              <a:rPr lang="en-US" sz="1000" b="0" dirty="0" smtClean="0">
                <a:latin typeface="Lucida Sans Unicode" pitchFamily="34" charset="0"/>
              </a:rPr>
              <a:t>Why, what, how, Illustrations, comparisons.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3</a:t>
            </a:r>
            <a:r>
              <a:rPr lang="en-US" sz="1000" b="0" dirty="0" smtClean="0">
                <a:latin typeface="Lucida Sans Unicode" pitchFamily="34" charset="0"/>
              </a:rPr>
              <a:t>0+ slides, 1min/slide.</a:t>
            </a:r>
            <a:endParaRPr lang="en-US" sz="1000" b="0" dirty="0">
              <a:latin typeface="Lucida Sans Unicod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196752"/>
            <a:ext cx="19050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913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Be Smart: </a:t>
            </a:r>
            <a:r>
              <a:rPr lang="en-US" sz="2400" b="1" dirty="0" smtClean="0">
                <a:latin typeface="+mn-lt"/>
              </a:rPr>
              <a:t>Use your Database</a:t>
            </a:r>
            <a:r>
              <a:rPr lang="mr-IN" sz="2400" b="1" dirty="0" smtClean="0">
                <a:latin typeface="+mn-lt"/>
              </a:rPr>
              <a:t>…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/>
              <a:t>Your </a:t>
            </a:r>
            <a:r>
              <a:rPr lang="en-US" sz="2400" b="1" dirty="0" smtClean="0"/>
              <a:t>“system” will </a:t>
            </a:r>
            <a:r>
              <a:rPr lang="en-US" sz="2400" b="1" dirty="0" smtClean="0"/>
              <a:t>need a </a:t>
            </a:r>
            <a:r>
              <a:rPr lang="en-US" sz="2400" b="1" dirty="0"/>
              <a:t>D</a:t>
            </a:r>
            <a:r>
              <a:rPr lang="en-US" sz="2400" b="1" dirty="0" smtClean="0"/>
              <a:t>atabase</a:t>
            </a:r>
            <a:r>
              <a:rPr lang="mr-IN" sz="2400" b="1" dirty="0" smtClean="0"/>
              <a:t>…</a:t>
            </a:r>
            <a:r>
              <a:rPr lang="en-US" sz="2400" b="1" dirty="0" smtClean="0"/>
              <a:t>  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USE. That. Database!</a:t>
            </a:r>
            <a:endParaRPr lang="en-US" sz="2400" b="1" dirty="0"/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 smtClean="0"/>
              <a:t>You work with Data? </a:t>
            </a:r>
          </a:p>
          <a:p>
            <a:pPr eaLnBrk="1" hangingPunct="1"/>
            <a:r>
              <a:rPr lang="en-US" sz="2400" b="1" dirty="0" smtClean="0"/>
              <a:t>Do it IN the Database</a:t>
            </a:r>
            <a:r>
              <a:rPr lang="mr-IN" sz="2400" b="1" dirty="0" smtClean="0"/>
              <a:t>…</a:t>
            </a:r>
            <a:r>
              <a:rPr lang="en-US" sz="2400" b="1" dirty="0" smtClean="0"/>
              <a:t> </a:t>
            </a:r>
          </a:p>
          <a:p>
            <a:pPr eaLnBrk="1" hangingPunct="1"/>
            <a:r>
              <a:rPr lang="en-US" sz="2400" b="1" dirty="0" smtClean="0"/>
              <a:t>(Data Gravity, applies to code too</a:t>
            </a:r>
            <a:r>
              <a:rPr lang="en-US" sz="2400" b="1" dirty="0" smtClean="0"/>
              <a:t>)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err="1" smtClean="0"/>
              <a:t>SmartDB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PinkDB</a:t>
            </a:r>
            <a:r>
              <a:rPr lang="en-US" sz="2400" b="1" dirty="0"/>
              <a:t>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All Good.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eaLnBrk="1" hangingPunct="1"/>
            <a:r>
              <a:rPr lang="en-US" sz="2400" b="1" dirty="0" smtClean="0"/>
              <a:t>Let me try explain why …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Thick DB</a:t>
            </a:r>
            <a:r>
              <a:rPr lang="mr-IN" sz="1000" b="0" dirty="0" smtClean="0">
                <a:latin typeface="Lucida Sans Unicode" pitchFamily="34" charset="0"/>
              </a:rPr>
              <a:t>…</a:t>
            </a:r>
            <a:r>
              <a:rPr lang="en-US" sz="1000" b="0" dirty="0" smtClean="0">
                <a:latin typeface="Lucida Sans Unicode" pitchFamily="34" charset="0"/>
              </a:rPr>
              <a:t> nope: Smart DB!   ( c.f. </a:t>
            </a:r>
            <a:r>
              <a:rPr lang="en-US" sz="1000" b="0" dirty="0" err="1" smtClean="0">
                <a:latin typeface="Lucida Sans Unicode" pitchFamily="34" charset="0"/>
              </a:rPr>
              <a:t>Toon</a:t>
            </a:r>
            <a:r>
              <a:rPr lang="en-US" sz="1000" b="0" dirty="0" smtClean="0">
                <a:latin typeface="Lucida Sans Unicode" pitchFamily="34" charset="0"/>
              </a:rPr>
              <a:t>, Bryn, Peter </a:t>
            </a:r>
            <a:r>
              <a:rPr lang="en-US" sz="1000" dirty="0" err="1" smtClean="0">
                <a:latin typeface="Lucida Sans Unicode" pitchFamily="34" charset="0"/>
              </a:rPr>
              <a:t>Salvis</a:t>
            </a:r>
            <a:r>
              <a:rPr lang="mr-IN" sz="1000" b="0" dirty="0" smtClean="0">
                <a:latin typeface="Lucida Sans Unicode" pitchFamily="34" charset="0"/>
              </a:rPr>
              <a:t>…</a:t>
            </a:r>
            <a:r>
              <a:rPr lang="en-US" sz="1000" b="0" dirty="0" smtClean="0">
                <a:latin typeface="Lucida Sans Unicode" pitchFamily="34" charset="0"/>
              </a:rPr>
              <a:t>)  (</a:t>
            </a:r>
            <a:r>
              <a:rPr lang="en-US" sz="1000" b="0" dirty="0" err="1" smtClean="0">
                <a:latin typeface="Lucida Sans Unicode" pitchFamily="34" charset="0"/>
              </a:rPr>
              <a:t>Datam</a:t>
            </a:r>
            <a:r>
              <a:rPr lang="en-US" sz="1000" b="0" dirty="0" smtClean="0">
                <a:latin typeface="Lucida Sans Unicode" pitchFamily="34" charset="0"/>
              </a:rPr>
              <a:t> model design)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Your Database is quite capable of some Heavy Lifting and some Agile </a:t>
            </a:r>
            <a:r>
              <a:rPr lang="en-US" sz="1000" dirty="0">
                <a:latin typeface="Lucida Sans Unicode" pitchFamily="34" charset="0"/>
              </a:rPr>
              <a:t>M</a:t>
            </a:r>
            <a:r>
              <a:rPr lang="en-US" sz="1000" dirty="0" smtClean="0">
                <a:latin typeface="Lucida Sans Unicode" pitchFamily="34" charset="0"/>
              </a:rPr>
              <a:t>oves.. (no </a:t>
            </a:r>
            <a:r>
              <a:rPr lang="en-US" sz="1000" dirty="0" err="1" smtClean="0">
                <a:latin typeface="Lucida Sans Unicode" pitchFamily="34" charset="0"/>
              </a:rPr>
              <a:t>WITty</a:t>
            </a:r>
            <a:r>
              <a:rPr lang="en-US" sz="1000" dirty="0" smtClean="0">
                <a:latin typeface="Lucida Sans Unicode" pitchFamily="34" charset="0"/>
              </a:rPr>
              <a:t> jokes </a:t>
            </a:r>
            <a:r>
              <a:rPr lang="en-US" sz="1000" dirty="0" err="1" smtClean="0">
                <a:latin typeface="Lucida Sans Unicode" pitchFamily="34" charset="0"/>
              </a:rPr>
              <a:t>pls</a:t>
            </a:r>
            <a:r>
              <a:rPr lang="en-US" sz="1000" dirty="0" smtClean="0">
                <a:latin typeface="Lucida Sans Unicode" pitchFamily="34" charset="0"/>
              </a:rPr>
              <a:t>) </a:t>
            </a: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6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452320" y="4869160"/>
            <a:ext cx="14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</a:t>
            </a:r>
            <a:r>
              <a:rPr lang="en-US" dirty="0"/>
              <a:t> </a:t>
            </a:r>
            <a:r>
              <a:rPr lang="en-US" dirty="0" smtClean="0"/>
              <a:t>fat..?</a:t>
            </a:r>
          </a:p>
          <a:p>
            <a:r>
              <a:rPr lang="en-US" dirty="0" smtClean="0"/>
              <a:t>Athlete!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573017"/>
            <a:ext cx="2987824" cy="2340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284984"/>
            <a:ext cx="4480498" cy="252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270892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Thick DB?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19675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3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Three Main Problems I’ve Seen</a:t>
            </a:r>
            <a:r>
              <a:rPr lang="mr-IN" sz="2400" b="1" dirty="0" smtClean="0">
                <a:latin typeface="+mn-lt"/>
              </a:rPr>
              <a:t>…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“Find the problem”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in Layered system</a:t>
            </a:r>
            <a:r>
              <a:rPr lang="mr-IN" sz="2400" b="1" dirty="0" smtClean="0"/>
              <a:t>…</a:t>
            </a:r>
            <a:endParaRPr lang="en-US" sz="2400" b="1" dirty="0"/>
          </a:p>
          <a:p>
            <a:pPr lvl="1"/>
            <a:r>
              <a:rPr lang="en-US" sz="2000" b="1" dirty="0"/>
              <a:t>Is it the DB ?</a:t>
            </a:r>
          </a:p>
          <a:p>
            <a:pPr lvl="1"/>
            <a:r>
              <a:rPr lang="en-US" sz="2000" b="1" dirty="0"/>
              <a:t>Is it some Java component ?</a:t>
            </a:r>
          </a:p>
          <a:p>
            <a:pPr lvl="1"/>
            <a:r>
              <a:rPr lang="en-US" sz="2000" b="1" dirty="0"/>
              <a:t>Is it the browser / front-end </a:t>
            </a:r>
            <a:r>
              <a:rPr lang="en-US" sz="2000" b="1" dirty="0" smtClean="0"/>
              <a:t>/ app / Citrix </a:t>
            </a:r>
            <a:r>
              <a:rPr lang="en-US" sz="2000" b="1" dirty="0"/>
              <a:t>? </a:t>
            </a:r>
          </a:p>
          <a:p>
            <a:pPr lvl="1"/>
            <a:r>
              <a:rPr lang="en-US" sz="2000" b="1" dirty="0"/>
              <a:t>Is it the network / latency / bandwidth .. ?</a:t>
            </a:r>
          </a:p>
          <a:p>
            <a:pPr lvl="1"/>
            <a:endParaRPr lang="en-US" sz="2000" b="1" dirty="0"/>
          </a:p>
          <a:p>
            <a:pPr eaLnBrk="1" hangingPunct="1"/>
            <a:r>
              <a:rPr lang="en-US" sz="2400" b="1" dirty="0" smtClean="0"/>
              <a:t>Performance: “Chatty Protocols”</a:t>
            </a:r>
          </a:p>
          <a:p>
            <a:pPr lvl="1"/>
            <a:r>
              <a:rPr lang="en-US" sz="2000" b="1" dirty="0" smtClean="0"/>
              <a:t>Slurping data from DB.</a:t>
            </a:r>
          </a:p>
          <a:p>
            <a:pPr lvl="1"/>
            <a:r>
              <a:rPr lang="en-US" sz="2000" b="1" dirty="0" smtClean="0"/>
              <a:t>Pushing data to DB.</a:t>
            </a:r>
          </a:p>
          <a:p>
            <a:pPr eaLnBrk="1" hangingPunct="1"/>
            <a:endParaRPr lang="en-US" sz="2400" b="1" dirty="0" smtClean="0"/>
          </a:p>
          <a:p>
            <a:r>
              <a:rPr lang="en-US" sz="2400" b="1" dirty="0" smtClean="0"/>
              <a:t>Fix ol</a:t>
            </a:r>
            <a:r>
              <a:rPr lang="en-US" sz="2400" b="1" dirty="0" smtClean="0"/>
              <a:t>d </a:t>
            </a:r>
            <a:r>
              <a:rPr lang="en-US" sz="2400" b="1" dirty="0" smtClean="0"/>
              <a:t>code </a:t>
            </a:r>
            <a:r>
              <a:rPr lang="en-US" sz="2400" b="1" dirty="0"/>
              <a:t>(tool-of-the-day)</a:t>
            </a:r>
          </a:p>
          <a:p>
            <a:pPr lvl="1"/>
            <a:r>
              <a:rPr lang="en-US" sz="2000" b="1" dirty="0" smtClean="0"/>
              <a:t>COBOL </a:t>
            </a:r>
            <a:r>
              <a:rPr lang="en-US" sz="2000" b="1" dirty="0"/>
              <a:t>from the </a:t>
            </a:r>
            <a:r>
              <a:rPr lang="en-US" sz="2000" b="1" dirty="0" smtClean="0"/>
              <a:t>60s?     “Dot. “</a:t>
            </a:r>
            <a:endParaRPr lang="en-US" sz="2000" b="1" dirty="0"/>
          </a:p>
          <a:p>
            <a:pPr lvl="1"/>
            <a:r>
              <a:rPr lang="en-US" sz="2000" b="1" dirty="0"/>
              <a:t>Forms 3.0 from 1996 ? </a:t>
            </a:r>
            <a:r>
              <a:rPr lang="en-US" sz="2000" b="1" dirty="0" smtClean="0"/>
              <a:t>(screen</a:t>
            </a:r>
            <a:r>
              <a:rPr lang="en-US" sz="2000" b="1" dirty="0"/>
              <a:t>-triggers)</a:t>
            </a:r>
          </a:p>
          <a:p>
            <a:pPr lvl="1"/>
            <a:r>
              <a:rPr lang="en-US" sz="2000" b="1" dirty="0" err="1"/>
              <a:t>Dotnet</a:t>
            </a:r>
            <a:r>
              <a:rPr lang="en-US" sz="2000" b="1" dirty="0"/>
              <a:t>-stuff, VB from 2002 ?</a:t>
            </a:r>
          </a:p>
          <a:p>
            <a:pPr marL="0" indent="0">
              <a:buNone/>
            </a:pPr>
            <a:endParaRPr lang="en-US" sz="2400" b="1" dirty="0"/>
          </a:p>
          <a:p>
            <a:pPr lvl="1"/>
            <a:endParaRPr lang="en-US" sz="2000" b="1" dirty="0" smtClean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In my “fixer” job, I come across these 3 problems</a:t>
            </a:r>
            <a:r>
              <a:rPr lang="mr-IN" sz="1000" b="0" dirty="0" smtClean="0">
                <a:latin typeface="Lucida Sans Unicode" pitchFamily="34" charset="0"/>
              </a:rPr>
              <a:t>…</a:t>
            </a:r>
            <a:r>
              <a:rPr lang="en-US" sz="1000" b="0" dirty="0" smtClean="0">
                <a:latin typeface="Lucida Sans Unicode" pitchFamily="34" charset="0"/>
              </a:rPr>
              <a:t>  1-chaty, 2-hunt</a:t>
            </a:r>
            <a:r>
              <a:rPr lang="en-US" sz="1000" b="0" dirty="0" smtClean="0">
                <a:latin typeface="Lucida Sans Unicode" pitchFamily="34" charset="0"/>
              </a:rPr>
              <a:t>-probblm, </a:t>
            </a:r>
            <a:r>
              <a:rPr lang="en-US" sz="1000" b="0" dirty="0" smtClean="0">
                <a:latin typeface="Lucida Sans Unicode" pitchFamily="34" charset="0"/>
              </a:rPr>
              <a:t>3-old-code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7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452320" y="4869160"/>
            <a:ext cx="2135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</a:p>
          <a:p>
            <a:r>
              <a:rPr lang="en-US" dirty="0" err="1" smtClean="0"/>
              <a:t>DB+App</a:t>
            </a:r>
            <a:r>
              <a:rPr lang="en-US" dirty="0" smtClean="0"/>
              <a:t>_+browser</a:t>
            </a:r>
          </a:p>
          <a:p>
            <a:endParaRPr lang="en-US" dirty="0"/>
          </a:p>
        </p:txBody>
      </p:sp>
      <p:pic>
        <p:nvPicPr>
          <p:cNvPr id="5" name="Picture 4" descr="3-tier_architectur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96752"/>
            <a:ext cx="29523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8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Additional Arguments..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 smtClean="0"/>
              <a:t>Security: APIs and Whitelisting.</a:t>
            </a:r>
          </a:p>
          <a:p>
            <a:pPr lvl="1"/>
            <a:r>
              <a:rPr lang="en-US" sz="2000" b="1" dirty="0" smtClean="0"/>
              <a:t>Limit the exposed surface</a:t>
            </a:r>
          </a:p>
          <a:p>
            <a:pPr lvl="1"/>
            <a:r>
              <a:rPr lang="en-US" sz="2000" b="1" dirty="0" smtClean="0"/>
              <a:t>Scrutinize, sanitize incoming calls and arguments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Layers of an application: </a:t>
            </a:r>
          </a:p>
          <a:p>
            <a:pPr lvl="1"/>
            <a:r>
              <a:rPr lang="en-US" sz="2000" b="1" dirty="0" err="1" smtClean="0"/>
              <a:t>Ux</a:t>
            </a:r>
            <a:r>
              <a:rPr lang="en-US" sz="2000" b="1" dirty="0" smtClean="0"/>
              <a:t>, the UFI</a:t>
            </a:r>
            <a:r>
              <a:rPr lang="en-US" sz="2000" b="1" dirty="0"/>
              <a:t> </a:t>
            </a:r>
            <a:r>
              <a:rPr lang="en-US" sz="2000" b="1" dirty="0" smtClean="0"/>
              <a:t>(not obvious to put in a DB)</a:t>
            </a:r>
          </a:p>
          <a:p>
            <a:pPr lvl="1"/>
            <a:r>
              <a:rPr lang="en-US" sz="2000" b="1" dirty="0" smtClean="0"/>
              <a:t>Business logic (belongs close to data, in DB)</a:t>
            </a:r>
          </a:p>
          <a:p>
            <a:pPr lvl="1"/>
            <a:r>
              <a:rPr lang="en-US" sz="2000" b="1" dirty="0" smtClean="0"/>
              <a:t>Persistence (tables, ACID, this _is_ your DB).</a:t>
            </a:r>
          </a:p>
          <a:p>
            <a:pPr lvl="1"/>
            <a:endParaRPr lang="en-US" sz="2400" b="1" dirty="0"/>
          </a:p>
          <a:p>
            <a:pPr eaLnBrk="1" hangingPunct="1"/>
            <a:r>
              <a:rPr lang="en-US" sz="2400" b="1" dirty="0" smtClean="0"/>
              <a:t>Uptime + Live-maintenance.</a:t>
            </a:r>
          </a:p>
          <a:p>
            <a:pPr lvl="1"/>
            <a:r>
              <a:rPr lang="en-US" sz="2000" b="1" dirty="0" smtClean="0"/>
              <a:t>Solved by EBR (go see Bryn)</a:t>
            </a:r>
          </a:p>
          <a:p>
            <a:pPr lvl="1"/>
            <a:r>
              <a:rPr lang="en-US" sz="2000" b="1" dirty="0"/>
              <a:t>M</a:t>
            </a:r>
            <a:r>
              <a:rPr lang="en-US" sz="2000" b="1" dirty="0" smtClean="0"/>
              <a:t>ulti-version API’s, views, synonyms.. </a:t>
            </a:r>
          </a:p>
          <a:p>
            <a:pPr lvl="1"/>
            <a:r>
              <a:rPr lang="en-US" sz="2000" b="1" dirty="0" smtClean="0"/>
              <a:t>Works also in other Databases, but is more “work”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smtClean="0">
                <a:latin typeface="Lucida Sans Unicode" pitchFamily="34" charset="0"/>
              </a:rPr>
              <a:t>Note: I am in </a:t>
            </a:r>
            <a:r>
              <a:rPr lang="en-US" sz="1000" b="0" dirty="0" err="1" smtClean="0">
                <a:latin typeface="Lucida Sans Unicode" pitchFamily="34" charset="0"/>
              </a:rPr>
              <a:t>favour</a:t>
            </a:r>
            <a:r>
              <a:rPr lang="en-US" sz="1000" b="0" dirty="0" smtClean="0">
                <a:latin typeface="Lucida Sans Unicode" pitchFamily="34" charset="0"/>
              </a:rPr>
              <a:t> of exposing the Data-model to all </a:t>
            </a:r>
            <a:r>
              <a:rPr lang="en-US" sz="1000" b="0" dirty="0" err="1" smtClean="0">
                <a:latin typeface="Lucida Sans Unicode" pitchFamily="34" charset="0"/>
              </a:rPr>
              <a:t>Devs</a:t>
            </a:r>
            <a:r>
              <a:rPr lang="en-US" sz="1000" b="0" dirty="0" smtClean="0">
                <a:latin typeface="Lucida Sans Unicode" pitchFamily="34" charset="0"/>
              </a:rPr>
              <a:t>, and even to users.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 smtClean="0">
                <a:latin typeface="Lucida Sans Unicode" pitchFamily="34" charset="0"/>
              </a:rPr>
              <a:t>Note: I don</a:t>
            </a:r>
            <a:r>
              <a:rPr lang="mr-IN" sz="1000" dirty="0" smtClean="0">
                <a:latin typeface="Lucida Sans Unicode" pitchFamily="34" charset="0"/>
              </a:rPr>
              <a:t>’</a:t>
            </a:r>
            <a:r>
              <a:rPr lang="en-US" sz="1000" dirty="0" smtClean="0">
                <a:latin typeface="Lucida Sans Unicode" pitchFamily="34" charset="0"/>
              </a:rPr>
              <a:t>t care bow many layers in the DB, but 1-in the DB and 2-not too complex </a:t>
            </a:r>
            <a:r>
              <a:rPr lang="en-US" sz="1000" dirty="0" err="1" smtClean="0">
                <a:latin typeface="Lucida Sans Unicode" pitchFamily="34" charset="0"/>
              </a:rPr>
              <a:t>plse</a:t>
            </a:r>
            <a:r>
              <a:rPr lang="en-US" sz="1000" dirty="0" smtClean="0">
                <a:latin typeface="Lucida Sans Unicode" pitchFamily="34" charset="0"/>
              </a:rPr>
              <a:t>.</a:t>
            </a: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8</a:t>
            </a:fld>
            <a:endParaRPr lang="en-US" sz="1400" dirty="0"/>
          </a:p>
        </p:txBody>
      </p:sp>
      <p:pic>
        <p:nvPicPr>
          <p:cNvPr id="5" name="Picture 4" descr="four_lay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09120"/>
            <a:ext cx="1947950" cy="127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764704"/>
            <a:ext cx="1440160" cy="144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2564903"/>
            <a:ext cx="1475656" cy="1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latin typeface="+mn-lt"/>
              </a:rPr>
              <a:t>Some “cases”, good and bad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Recent discussion with a Dot-netter (Solved!)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1800 </a:t>
            </a:r>
            <a:r>
              <a:rPr lang="en-US" sz="2400" b="1" dirty="0" err="1" smtClean="0"/>
              <a:t>Msg</a:t>
            </a:r>
            <a:r>
              <a:rPr lang="en-US" sz="2400" b="1" dirty="0" smtClean="0"/>
              <a:t>/sec.. (Fixed!)</a:t>
            </a:r>
          </a:p>
          <a:p>
            <a:pPr marL="0" indent="0" eaLnBrk="1" hangingPunct="1">
              <a:buNone/>
            </a:pPr>
            <a:endParaRPr lang="en-US" sz="2400" b="1" dirty="0" smtClean="0"/>
          </a:p>
          <a:p>
            <a:pPr eaLnBrk="1" hangingPunct="1"/>
            <a:r>
              <a:rPr lang="en-US" sz="2400" b="1" dirty="0" err="1" smtClean="0"/>
              <a:t>Adhoc</a:t>
            </a:r>
            <a:r>
              <a:rPr lang="en-US" sz="2400" b="1" dirty="0" smtClean="0"/>
              <a:t>-SQL-generated</a:t>
            </a:r>
            <a:r>
              <a:rPr lang="en-US" sz="2400" b="1" dirty="0"/>
              <a:t> </a:t>
            </a:r>
            <a:r>
              <a:rPr lang="en-US" sz="2400" b="1" dirty="0" smtClean="0"/>
              <a:t>(JFDI)</a:t>
            </a:r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A CPU-heavy </a:t>
            </a:r>
            <a:r>
              <a:rPr lang="en-US" sz="2400" b="1" dirty="0" smtClean="0"/>
              <a:t>database</a:t>
            </a:r>
            <a:r>
              <a:rPr lang="mr-IN" sz="2400" b="1" dirty="0" smtClean="0"/>
              <a:t>…</a:t>
            </a:r>
            <a:r>
              <a:rPr lang="en-US" sz="2400" b="1" dirty="0" smtClean="0"/>
              <a:t> (KIWI</a:t>
            </a:r>
            <a:r>
              <a:rPr lang="mr-IN" sz="2400" b="1" dirty="0" smtClean="0"/>
              <a:t>…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 smtClean="0">
                <a:latin typeface="Lucida Sans Unicode" pitchFamily="34" charset="0"/>
              </a:rPr>
              <a:t>www.userfriendly.org</a:t>
            </a:r>
            <a:endParaRPr lang="en-US" sz="1000" b="0" dirty="0" smtClean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 smtClean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9</a:t>
            </a:fld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68" y="2564904"/>
            <a:ext cx="2828632" cy="28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3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theme/theme1.xml><?xml version="1.0" encoding="utf-8"?>
<a:theme xmlns:a="http://schemas.openxmlformats.org/drawingml/2006/main" name="4synergy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4synergy-template.potx</Template>
  <TotalTime>30625</TotalTime>
  <Words>2431</Words>
  <Application>Microsoft Macintosh PowerPoint</Application>
  <PresentationFormat>On-screen Show (4:3)</PresentationFormat>
  <Paragraphs>411</Paragraphs>
  <Slides>32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4synergy-template</vt:lpstr>
      <vt:lpstr>SmartDB  </vt:lpstr>
      <vt:lpstr>PowerPoint Presentation</vt:lpstr>
      <vt:lpstr>Logo  Cloud</vt:lpstr>
      <vt:lpstr>What does it look like..</vt:lpstr>
      <vt:lpstr>Agenda   (approx 45 min)</vt:lpstr>
      <vt:lpstr>Be Smart: Use your Database…</vt:lpstr>
      <vt:lpstr>Three Main Problems I’ve Seen…</vt:lpstr>
      <vt:lpstr>Additional Arguments..</vt:lpstr>
      <vt:lpstr>Some “cases”, good and bad</vt:lpstr>
      <vt:lpstr>Dot-Net: an “Array of Objects”  (1/4)</vt:lpstr>
      <vt:lpstr>PowerPoint Presentation</vt:lpstr>
      <vt:lpstr>PowerPoint Presentation</vt:lpstr>
      <vt:lpstr>System from Hell    (4/4)</vt:lpstr>
      <vt:lpstr>Investigate…</vt:lpstr>
      <vt:lpstr>Findings..…</vt:lpstr>
      <vt:lpstr>Findings..… (zoom in)</vt:lpstr>
      <vt:lpstr>Views -&gt; Functions -&gt; View -&gt; Tbls ./.</vt:lpstr>
      <vt:lpstr>Many layers between User and Data. </vt:lpstr>
      <vt:lpstr>Root Cause (we think): Views + pkgs</vt:lpstr>
      <vt:lpstr> Now join + filter using those views… ./.</vt:lpstr>
      <vt:lpstr>Quiz: Smart DB or not ?</vt:lpstr>
      <vt:lpstr>Fix1: /* eliminate code */ … </vt:lpstr>
      <vt:lpstr>Fix2: to Bypass layers… </vt:lpstr>
      <vt:lpstr>Four “cases”, good and bad</vt:lpstr>
      <vt:lpstr>Favorite Quotes…</vt:lpstr>
      <vt:lpstr>Smart DB… Worth it ? </vt:lpstr>
      <vt:lpstr>Summary Smart DB</vt:lpstr>
      <vt:lpstr> Smart DB – Pink DB</vt:lpstr>
      <vt:lpstr>Now you know about Smart-DB…</vt:lpstr>
      <vt:lpstr>Smart DB, Pink DB.. (Croatian)</vt:lpstr>
      <vt:lpstr>Quick Q &amp; A  (3 min ;-) 3 .. 2 .. 1 .. Zero</vt:lpstr>
      <vt:lpstr>He got it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Pascal Prins</dc:creator>
  <cp:lastModifiedBy>piet  de visser</cp:lastModifiedBy>
  <cp:revision>184</cp:revision>
  <dcterms:created xsi:type="dcterms:W3CDTF">2012-05-14T11:10:28Z</dcterms:created>
  <dcterms:modified xsi:type="dcterms:W3CDTF">2018-10-18T14:31:53Z</dcterms:modified>
</cp:coreProperties>
</file>