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handoutMasterIdLst>
    <p:handoutMasterId r:id="rId26"/>
  </p:handoutMasterIdLst>
  <p:sldIdLst>
    <p:sldId id="256" r:id="rId2"/>
    <p:sldId id="267" r:id="rId3"/>
    <p:sldId id="280" r:id="rId4"/>
    <p:sldId id="258" r:id="rId5"/>
    <p:sldId id="260" r:id="rId6"/>
    <p:sldId id="264" r:id="rId7"/>
    <p:sldId id="261" r:id="rId8"/>
    <p:sldId id="262" r:id="rId9"/>
    <p:sldId id="265" r:id="rId10"/>
    <p:sldId id="266" r:id="rId11"/>
    <p:sldId id="263" r:id="rId12"/>
    <p:sldId id="269" r:id="rId13"/>
    <p:sldId id="270" r:id="rId14"/>
    <p:sldId id="282" r:id="rId15"/>
    <p:sldId id="271" r:id="rId16"/>
    <p:sldId id="273" r:id="rId17"/>
    <p:sldId id="272" r:id="rId18"/>
    <p:sldId id="274" r:id="rId19"/>
    <p:sldId id="275" r:id="rId20"/>
    <p:sldId id="281" r:id="rId21"/>
    <p:sldId id="278" r:id="rId22"/>
    <p:sldId id="26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B9"/>
    <a:srgbClr val="FF404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78873" autoAdjust="0"/>
  </p:normalViewPr>
  <p:slideViewPr>
    <p:cSldViewPr>
      <p:cViewPr>
        <p:scale>
          <a:sx n="66" d="100"/>
          <a:sy n="66" d="100"/>
        </p:scale>
        <p:origin x="-1386"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1" d="100"/>
          <a:sy n="101" d="100"/>
        </p:scale>
        <p:origin x="-352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FEC911-D460-4409-8661-952B75F3261F}" type="datetimeFigureOut">
              <a:rPr lang="en-US" smtClean="0"/>
              <a:pPr/>
              <a:t>10/14/2018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9DC023-C3D9-4475-85B1-EABA77E9515E}" type="slidenum">
              <a:rPr lang="en-US" smtClean="0"/>
              <a:pPr/>
              <a:t>‹#›</a:t>
            </a:fld>
            <a:endParaRPr lang="en-US"/>
          </a:p>
        </p:txBody>
      </p:sp>
    </p:spTree>
    <p:extLst>
      <p:ext uri="{BB962C8B-B14F-4D97-AF65-F5344CB8AC3E}">
        <p14:creationId xmlns:p14="http://schemas.microsoft.com/office/powerpoint/2010/main" xmlns="" val="798148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96F4B-C113-48B3-B93A-A48E8FB39467}" type="datetimeFigureOut">
              <a:rPr lang="en-US" smtClean="0"/>
              <a:pPr/>
              <a:t>10/14/2018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B614F-C359-4317-8486-ED2E1F3CA9C4}" type="slidenum">
              <a:rPr lang="en-US" smtClean="0"/>
              <a:pPr/>
              <a:t>‹#›</a:t>
            </a:fld>
            <a:endParaRPr lang="en-US"/>
          </a:p>
        </p:txBody>
      </p:sp>
    </p:spTree>
    <p:extLst>
      <p:ext uri="{BB962C8B-B14F-4D97-AF65-F5344CB8AC3E}">
        <p14:creationId xmlns:p14="http://schemas.microsoft.com/office/powerpoint/2010/main" xmlns="" val="306104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LXC" TargetMode="External"/><Relationship Id="rId3" Type="http://schemas.openxmlformats.org/officeDocument/2006/relationships/hyperlink" Target="https://en.wikipedia.org/wiki/Chroot" TargetMode="External"/><Relationship Id="rId7" Type="http://schemas.openxmlformats.org/officeDocument/2006/relationships/hyperlink" Target="https://en.wikipedia.org/wiki/Cgroup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Solaris_Containers" TargetMode="External"/><Relationship Id="rId5" Type="http://schemas.openxmlformats.org/officeDocument/2006/relationships/hyperlink" Target="https://en.wikipedia.org/wiki/Linux-VServer" TargetMode="External"/><Relationship Id="rId10" Type="http://schemas.openxmlformats.org/officeDocument/2006/relationships/hyperlink" Target="https://github.com/opencontainers/runc/tree/master/libcontainer" TargetMode="External"/><Relationship Id="rId4" Type="http://schemas.openxmlformats.org/officeDocument/2006/relationships/hyperlink" Target="https://en.wikipedia.org/wiki/FreeBSD" TargetMode="External"/><Relationship Id="rId9" Type="http://schemas.openxmlformats.org/officeDocument/2006/relationships/hyperlink" Target="https://github.com/google/lmctfy"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LXC" TargetMode="External"/><Relationship Id="rId3" Type="http://schemas.openxmlformats.org/officeDocument/2006/relationships/hyperlink" Target="https://en.wikipedia.org/wiki/Chroot" TargetMode="External"/><Relationship Id="rId7" Type="http://schemas.openxmlformats.org/officeDocument/2006/relationships/hyperlink" Target="https://en.wikipedia.org/wiki/Cgroup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Solaris_Containers" TargetMode="External"/><Relationship Id="rId5" Type="http://schemas.openxmlformats.org/officeDocument/2006/relationships/hyperlink" Target="https://en.wikipedia.org/wiki/Linux-VServer" TargetMode="External"/><Relationship Id="rId10" Type="http://schemas.openxmlformats.org/officeDocument/2006/relationships/hyperlink" Target="https://github.com/opencontainers/runc/tree/master/libcontainer" TargetMode="External"/><Relationship Id="rId4" Type="http://schemas.openxmlformats.org/officeDocument/2006/relationships/hyperlink" Target="https://en.wikipedia.org/wiki/FreeBSD" TargetMode="External"/><Relationship Id="rId9" Type="http://schemas.openxmlformats.org/officeDocument/2006/relationships/hyperlink" Target="https://github.com/google/lmctf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Windows and Linux containers require that they run on their respective kernel base, therefore, Windows containers cannot run on Linux hosts and vice versa.</a:t>
            </a:r>
            <a:endParaRPr lang="en-US" dirty="0" smtClean="0"/>
          </a:p>
          <a:p>
            <a:endParaRPr lang="en-US" dirty="0" smtClean="0"/>
          </a:p>
          <a:p>
            <a:r>
              <a:rPr lang="en-US" dirty="0" smtClean="0"/>
              <a:t>Docker images are a collection of files, which have everything needed to run the software application inside the container. However, they are ephemeral, meaning that any data that is written inside the container, while it is running, will not be retained.</a:t>
            </a:r>
          </a:p>
          <a:p>
            <a:endParaRPr lang="en-US" dirty="0" smtClean="0"/>
          </a:p>
          <a:p>
            <a:r>
              <a:rPr lang="en-US" dirty="0" smtClean="0"/>
              <a:t>If the container is stopped and restarted from its image, the container will run exactly the same as the first time, absent of any changes made during the last run cycle. Changes to the container either have to be made during the image creation process, using the </a:t>
            </a:r>
            <a:r>
              <a:rPr lang="en-US" dirty="0" err="1" smtClean="0"/>
              <a:t>Dockerfile</a:t>
            </a:r>
            <a:r>
              <a:rPr lang="en-US" dirty="0" smtClean="0"/>
              <a:t> that become part of the image, or data can be retained by mounting a persistent storage volume, from inside the container to the outside. This will be explored further in the HOL exercises below.</a:t>
            </a:r>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Docker images are a collection of files, which have everything needed to run the software application inside the container. However, they are ephemeral, meaning that any data that is written inside the container, while it is running, will not be retained.</a:t>
            </a:r>
          </a:p>
          <a:p>
            <a:endParaRPr lang="en-US" dirty="0" smtClean="0"/>
          </a:p>
          <a:p>
            <a:r>
              <a:rPr lang="en-US" dirty="0" smtClean="0"/>
              <a:t>If the container is stopped and restarted from its image, the container will run exactly the same as the first time, absent of any changes made during the last run cycle. Changes to the container either have to be made during the image creation process, using the </a:t>
            </a:r>
            <a:r>
              <a:rPr lang="en-US" dirty="0" err="1" smtClean="0"/>
              <a:t>Dockerfile</a:t>
            </a:r>
            <a:r>
              <a:rPr lang="en-US" dirty="0" smtClean="0"/>
              <a:t> that become part of the image, or data can be retained by mounting a persistent storage volume, from inside the container to the outside. This will be explored further in the HOL exercises below.</a:t>
            </a:r>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Docker images are a collection of files, which have everything needed to run the software application inside the container. However, they are ephemeral, meaning that any data that is written inside the container, while it is running, will not be retained.</a:t>
            </a:r>
          </a:p>
          <a:p>
            <a:endParaRPr lang="en-US" dirty="0" smtClean="0"/>
          </a:p>
          <a:p>
            <a:r>
              <a:rPr lang="en-US" dirty="0" smtClean="0"/>
              <a:t>If the container is stopped and restarted from its image, the container will run exactly the same as the first time, absent of any changes made during the last run cycle. Changes to the container either have to be made during the image creation process, using the </a:t>
            </a:r>
            <a:r>
              <a:rPr lang="en-US" dirty="0" err="1" smtClean="0"/>
              <a:t>Dockerfile</a:t>
            </a:r>
            <a:r>
              <a:rPr lang="en-US" dirty="0" smtClean="0"/>
              <a:t> that become part of the image, or data can be retained by mounting a persistent storage volume, from inside the container to the outside. This will be explored further in the HOL exercises below.</a:t>
            </a:r>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Docker images are a collection of files, which have everything needed to run the software application inside the container. However, they are ephemeral, meaning that any data that is written inside the container, while it is running, will not be retained.</a:t>
            </a:r>
          </a:p>
          <a:p>
            <a:endParaRPr lang="en-US" dirty="0" smtClean="0"/>
          </a:p>
          <a:p>
            <a:r>
              <a:rPr lang="en-US" dirty="0" smtClean="0"/>
              <a:t>If the container is stopped and restarted from its image, the container will run exactly the same as the first time, absent of any changes made during the last run cycle. Changes to the container either have to be made during the image creation process, using the </a:t>
            </a:r>
            <a:r>
              <a:rPr lang="en-US" dirty="0" err="1" smtClean="0"/>
              <a:t>Dockerfile</a:t>
            </a:r>
            <a:r>
              <a:rPr lang="en-US" dirty="0" smtClean="0"/>
              <a:t> that become part of the image, or data can be retained by mounting a persistent storage volume, from inside the container to the outside. This will be explored further in the HOL exercises below.</a:t>
            </a:r>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Docker images are a collection of files, which have everything needed to run the software application inside the container. However, they are ephemeral, meaning that any data that is written inside the container, while it is running, will not be retained.</a:t>
            </a:r>
          </a:p>
          <a:p>
            <a:endParaRPr lang="en-US" dirty="0" smtClean="0"/>
          </a:p>
          <a:p>
            <a:r>
              <a:rPr lang="en-US" dirty="0" smtClean="0"/>
              <a:t>If the container is stopped and restarted from its image, the container will run exactly the same as the first time, absent of any changes made during the last run cycle. Changes to the container either have to be made during the image creation process, using the </a:t>
            </a:r>
            <a:r>
              <a:rPr lang="en-US" dirty="0" err="1" smtClean="0"/>
              <a:t>Dockerfile</a:t>
            </a:r>
            <a:r>
              <a:rPr lang="en-US" dirty="0" smtClean="0"/>
              <a:t> that become part of the image, or data can be retained by mounting a persistent storage volume, from inside the container to the outside. This will be explored further in the HOL exercises below.</a:t>
            </a:r>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Docker images are a collection of files, which have everything needed to run the software application inside the container. However, they are ephemeral, meaning that any data that is written inside the container, while it is running, will not be retained.</a:t>
            </a:r>
          </a:p>
          <a:p>
            <a:endParaRPr lang="en-US" dirty="0" smtClean="0"/>
          </a:p>
          <a:p>
            <a:r>
              <a:rPr lang="en-US" dirty="0" smtClean="0"/>
              <a:t>If the container is stopped and restarted from its image, the container will run exactly the same as the first time, absent of any changes made during the last run cycle. Changes to the container either have to be made during the image creation process, using the </a:t>
            </a:r>
            <a:r>
              <a:rPr lang="en-US" dirty="0" err="1" smtClean="0"/>
              <a:t>Dockerfile</a:t>
            </a:r>
            <a:r>
              <a:rPr lang="en-US" dirty="0" smtClean="0"/>
              <a:t> that become part of the image, or data can be retained by mounting a persistent storage volume, from inside the container to the outside. This will be explored further in the HOL exercises below.</a:t>
            </a:r>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Docker images are a collection of files, which have everything needed to run the software application inside the container. However, they are ephemeral, meaning that any data that is written inside the container, while it is running, will not be retained.</a:t>
            </a:r>
          </a:p>
          <a:p>
            <a:endParaRPr lang="en-US" dirty="0" smtClean="0"/>
          </a:p>
          <a:p>
            <a:r>
              <a:rPr lang="en-US" dirty="0" smtClean="0"/>
              <a:t>If the container is stopped and restarted from its image, the container will run exactly the same as the first time, absent of any changes made during the last run cycle. Changes to the container either have to be made during the image creation process, using the </a:t>
            </a:r>
            <a:r>
              <a:rPr lang="en-US" dirty="0" err="1" smtClean="0"/>
              <a:t>Dockerfile</a:t>
            </a:r>
            <a:r>
              <a:rPr lang="en-US" dirty="0" smtClean="0"/>
              <a:t> that become part of the image, or data can be retained by mounting a persistent storage volume, from inside the container to the outside. This will be explored further in the HOL exercises below.</a:t>
            </a:r>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Docker images are a collection of files, which have everything needed to run the software application inside the container. However, they are ephemeral, meaning that any data that is written inside the container, while it is running, will not be retained.</a:t>
            </a:r>
          </a:p>
          <a:p>
            <a:endParaRPr lang="en-US" dirty="0" smtClean="0"/>
          </a:p>
          <a:p>
            <a:r>
              <a:rPr lang="en-US" dirty="0" smtClean="0"/>
              <a:t>If the container is stopped and restarted from its image, the container will run exactly the same as the first time, absent of any changes made during the last run cycle. Changes to the container either have to be made during the image creation process, using the </a:t>
            </a:r>
            <a:r>
              <a:rPr lang="en-US" dirty="0" err="1" smtClean="0"/>
              <a:t>Dockerfile</a:t>
            </a:r>
            <a:r>
              <a:rPr lang="en-US" dirty="0" smtClean="0"/>
              <a:t> that become part of the image, or data can be retained by mounting a persistent storage volume, from inside the container to the outside. This will be explored further in the HOL exercises below.</a:t>
            </a:r>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 landscape is full of</a:t>
            </a:r>
            <a:r>
              <a:rPr lang="en-US" baseline="0" dirty="0" smtClean="0"/>
              <a:t> changes and challenges. The velocity of change given by the adoption of technology by users.</a:t>
            </a:r>
          </a:p>
          <a:p>
            <a:r>
              <a:rPr lang="en-US" baseline="0" dirty="0" smtClean="0"/>
              <a:t>In the last 20 years, there number of people using internet and technologies related almost doubled each 5 years, so in </a:t>
            </a:r>
            <a:r>
              <a:rPr lang="en-US" baseline="0" dirty="0" err="1" smtClean="0"/>
              <a:t>dec</a:t>
            </a:r>
            <a:r>
              <a:rPr lang="en-US" baseline="0" dirty="0" smtClean="0"/>
              <a:t> 2017 about 4.157 billion persons user internet https://www.internetworldstats.com/emarketing.htm </a:t>
            </a:r>
          </a:p>
          <a:p>
            <a:endParaRPr lang="en-US" baseline="0" dirty="0" smtClean="0"/>
          </a:p>
          <a:p>
            <a:r>
              <a:rPr lang="en-US" baseline="0" dirty="0" smtClean="0"/>
              <a:t>This pressure from the market has impact on  technology so the development of information technology domain is direct related with the evolution of adoption.</a:t>
            </a:r>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today IT is more like taking lunch </a:t>
            </a:r>
            <a:r>
              <a:rPr lang="en-US" baseline="0" dirty="0" smtClean="0"/>
              <a:t>in a country that you don’t speak the language </a:t>
            </a:r>
            <a:r>
              <a:rPr lang="en-US" dirty="0" smtClean="0"/>
              <a:t>in a restaurant</a:t>
            </a:r>
            <a:r>
              <a:rPr lang="en-US" baseline="0" dirty="0" smtClean="0"/>
              <a:t> where menu is in local language and is changing every day</a:t>
            </a:r>
          </a:p>
          <a:p>
            <a:endParaRPr lang="en-US" baseline="0" dirty="0" smtClean="0"/>
          </a:p>
          <a:p>
            <a:r>
              <a:rPr lang="en-US" dirty="0" smtClean="0"/>
              <a:t>So what are the characteristics</a:t>
            </a:r>
            <a:r>
              <a:rPr lang="en-US" baseline="0" dirty="0" smtClean="0"/>
              <a:t> of a good lunch?</a:t>
            </a:r>
          </a:p>
          <a:p>
            <a:pPr>
              <a:buFontTx/>
              <a:buChar char="-"/>
            </a:pPr>
            <a:r>
              <a:rPr lang="en-US" baseline="0" dirty="0" smtClean="0"/>
              <a:t>It needs to satisfy your necessities for nutrients</a:t>
            </a:r>
          </a:p>
          <a:p>
            <a:pPr>
              <a:buFontTx/>
              <a:buChar char="-"/>
            </a:pPr>
            <a:r>
              <a:rPr lang="en-US" baseline="0" dirty="0" smtClean="0"/>
              <a:t> It needs to be healthy so at the end of the lunch you don’t arrive in hospital</a:t>
            </a:r>
          </a:p>
          <a:p>
            <a:pPr>
              <a:buFontTx/>
              <a:buChar char="-"/>
            </a:pPr>
            <a:r>
              <a:rPr lang="en-US" baseline="0" dirty="0" smtClean="0"/>
              <a:t> It needs to be affordable</a:t>
            </a:r>
          </a:p>
          <a:p>
            <a:pPr>
              <a:buFontTx/>
              <a:buChar char="-"/>
            </a:pPr>
            <a:r>
              <a:rPr lang="en-US" baseline="0" dirty="0" smtClean="0"/>
              <a:t> It needs to be tasty</a:t>
            </a:r>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B614F-C359-4317-8486-ED2E1F3CA9C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61B614F-C359-4317-8486-ED2E1F3CA9C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Containers are not a new thing, but implementing them was always a little more complicated than it needed to be.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1979 </a:t>
            </a:r>
            <a:r>
              <a:rPr lang="en-US" b="0" dirty="0" err="1" smtClean="0"/>
              <a:t>NoDuring</a:t>
            </a:r>
            <a:r>
              <a:rPr lang="en-US" b="0" dirty="0" smtClean="0"/>
              <a:t> the development of Unix V7 in 1979, the </a:t>
            </a:r>
            <a:r>
              <a:rPr lang="en-US" b="0" dirty="0" err="1" smtClean="0">
                <a:hlinkClick r:id="rId3"/>
              </a:rPr>
              <a:t>chroot</a:t>
            </a:r>
            <a:r>
              <a:rPr lang="en-US" b="0" dirty="0" smtClean="0"/>
              <a:t> system call was introduced, changing the root directory of a process and its children to a new location in the </a:t>
            </a:r>
            <a:r>
              <a:rPr lang="en-US" b="0" dirty="0" err="1" smtClean="0"/>
              <a:t>filesystem</a:t>
            </a:r>
            <a:r>
              <a:rPr lang="en-US" b="0" dirty="0" smtClean="0"/>
              <a:t>. This advance was the beginning process isolation: segregating file access for each process.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2000</a:t>
            </a:r>
            <a:r>
              <a:rPr lang="en-US" b="0" dirty="0" smtClean="0"/>
              <a:t> FreeBSD Jails allows administrators to partition a </a:t>
            </a:r>
            <a:r>
              <a:rPr lang="en-US" b="0" dirty="0" smtClean="0">
                <a:hlinkClick r:id="rId4"/>
              </a:rPr>
              <a:t>FreeBSD</a:t>
            </a:r>
            <a:r>
              <a:rPr lang="en-US" b="0" dirty="0" smtClean="0"/>
              <a:t> computer system into several independent, smaller systems – called “jails” – with the ability to assign an IP address for each system and configuration.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2001 </a:t>
            </a:r>
            <a:r>
              <a:rPr lang="en-US" b="0" dirty="0" smtClean="0"/>
              <a:t>, </a:t>
            </a:r>
            <a:r>
              <a:rPr lang="en-US" b="0" dirty="0" smtClean="0">
                <a:hlinkClick r:id="rId5"/>
              </a:rPr>
              <a:t>Linux </a:t>
            </a:r>
            <a:r>
              <a:rPr lang="en-US" b="0" dirty="0" err="1" smtClean="0">
                <a:hlinkClick r:id="rId5"/>
              </a:rPr>
              <a:t>VServer</a:t>
            </a:r>
            <a:r>
              <a:rPr lang="en-US" b="0" dirty="0" smtClean="0"/>
              <a:t> is a jail mechanism that can partition resources (file systems, network addresses, memory) on a computer system. Introduced in 2001, this operating system virtualization that is implemented by patching the Linux kernel.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2004</a:t>
            </a:r>
            <a:r>
              <a:rPr lang="en-US" b="0" dirty="0" smtClean="0"/>
              <a:t> Oracle released a </a:t>
            </a:r>
            <a:r>
              <a:rPr lang="en-US" b="0" dirty="0" smtClean="0">
                <a:hlinkClick r:id="rId6"/>
              </a:rPr>
              <a:t>Solaris Container</a:t>
            </a:r>
            <a:r>
              <a:rPr lang="en-US" dirty="0" smtClean="0"/>
              <a:t> </a:t>
            </a:r>
            <a:r>
              <a:rPr lang="en-US" b="0" dirty="0" smtClean="0"/>
              <a:t>that combines system resource controls and boundary separation provided by zones, which were able to leverage features like snapshots and cloning from ZFS.</a:t>
            </a:r>
          </a:p>
          <a:p>
            <a:pPr marL="228600" marR="0" indent="-228600" algn="l" defTabSz="914400" rtl="0" eaLnBrk="1" fontAlgn="auto" latinLnBrk="0" hangingPunct="1">
              <a:lnSpc>
                <a:spcPct val="100000"/>
              </a:lnSpc>
              <a:spcBef>
                <a:spcPts val="0"/>
              </a:spcBef>
              <a:spcAft>
                <a:spcPts val="0"/>
              </a:spcAft>
              <a:buClrTx/>
              <a:buSzTx/>
              <a:buFontTx/>
              <a:buAutoNum type="arabicPlain" startAt="2005"/>
              <a:tabLst/>
              <a:defRPr/>
            </a:pPr>
            <a:r>
              <a:rPr lang="en-US" b="1" dirty="0" smtClean="0"/>
              <a:t> OPEN VZ </a:t>
            </a:r>
            <a:r>
              <a:rPr lang="en-US" b="0" dirty="0" smtClean="0"/>
              <a:t>This is an operating system-level virtualization technology for Linux which  uses a patched Linux kernel for virtualization, isolation, resource management and </a:t>
            </a:r>
            <a:r>
              <a:rPr lang="en-US" b="0" dirty="0" err="1" smtClean="0"/>
              <a:t>checkpointing</a:t>
            </a:r>
            <a:r>
              <a:rPr lang="en-US" b="0" dirty="0" smtClean="0"/>
              <a:t>. The code was not released as part of the official Linux kernel.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1" dirty="0" smtClean="0"/>
              <a:t>2006</a:t>
            </a:r>
            <a:r>
              <a:rPr lang="en-US" b="1" baseline="0" dirty="0" smtClean="0"/>
              <a:t> </a:t>
            </a:r>
            <a:r>
              <a:rPr lang="en-US" b="0" dirty="0" smtClean="0"/>
              <a:t>- </a:t>
            </a:r>
            <a:r>
              <a:rPr lang="en-US" b="0" dirty="0" smtClean="0">
                <a:hlinkClick r:id="rId7"/>
              </a:rPr>
              <a:t>Process Containers</a:t>
            </a:r>
            <a:r>
              <a:rPr lang="en-US" b="0" dirty="0" smtClean="0"/>
              <a:t> (launched by Google in 2006) was designed for limiting, accounting and isolating resource usage (CPU, memory, disk I/O, network) of a collection of processes.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1" dirty="0" smtClean="0"/>
              <a:t>2007 </a:t>
            </a:r>
            <a:r>
              <a:rPr lang="en-US" b="0" dirty="0" smtClean="0"/>
              <a:t>AIX</a:t>
            </a:r>
            <a:r>
              <a:rPr lang="en-US" b="0" baseline="0" dirty="0" smtClean="0"/>
              <a:t> 6.1 allows virtualization without creating  a full LPAR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0" baseline="0" dirty="0" smtClean="0"/>
              <a:t>Process containers were renamed </a:t>
            </a:r>
            <a:r>
              <a:rPr lang="en-US" b="0" dirty="0" smtClean="0"/>
              <a:t>“Control Groups (</a:t>
            </a:r>
            <a:r>
              <a:rPr lang="en-US" b="0" dirty="0" err="1" smtClean="0"/>
              <a:t>cgroups</a:t>
            </a:r>
            <a:r>
              <a:rPr lang="en-US" b="0" dirty="0" smtClean="0"/>
              <a:t> and eventually merged to Linux kernel 2.6.24.</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1" dirty="0" smtClean="0"/>
              <a:t>2008</a:t>
            </a:r>
            <a:r>
              <a:rPr lang="en-US" b="0" dirty="0" smtClean="0"/>
              <a:t> </a:t>
            </a:r>
            <a:r>
              <a:rPr lang="en-US" b="0" dirty="0" smtClean="0">
                <a:hlinkClick r:id="rId8"/>
              </a:rPr>
              <a:t>LXC (</a:t>
            </a:r>
            <a:r>
              <a:rPr lang="en-US" b="0" dirty="0" err="1" smtClean="0">
                <a:hlinkClick r:id="rId8"/>
              </a:rPr>
              <a:t>LinuX</a:t>
            </a:r>
            <a:r>
              <a:rPr lang="en-US" b="0" dirty="0" smtClean="0">
                <a:hlinkClick r:id="rId8"/>
              </a:rPr>
              <a:t> Containers)</a:t>
            </a:r>
            <a:r>
              <a:rPr lang="en-US" b="0" dirty="0" smtClean="0"/>
              <a:t> was the first, most complete implementation of Linux container manager. It was implemented in 2008 using </a:t>
            </a:r>
            <a:r>
              <a:rPr lang="en-US" b="0" dirty="0" err="1" smtClean="0"/>
              <a:t>cgroups</a:t>
            </a:r>
            <a:r>
              <a:rPr lang="en-US" b="0" dirty="0" smtClean="0"/>
              <a:t> and Linux namespaces, and it works on a single Linux kernel without requiring any patches.</a:t>
            </a:r>
            <a:r>
              <a:rPr lang="en-US" dirty="0" smtClean="0"/>
              <a:t> </a:t>
            </a:r>
            <a:endParaRPr lang="en-US" b="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0" dirty="0" smtClean="0"/>
              <a:t>2011 </a:t>
            </a:r>
            <a:r>
              <a:rPr lang="en-US" b="0" dirty="0" err="1" smtClean="0"/>
              <a:t>CloudFoundry</a:t>
            </a:r>
            <a:r>
              <a:rPr lang="en-US" b="0" dirty="0" smtClean="0"/>
              <a:t> started Warden in 2011, using LXC in the early stages and later replacing it with its own implementation. Warden can isolate environments on any operating system, running as a daemon and providing an API for container management. It developed a client-server model to manage a collection of containers across multiple hosts, and Warden includes a service to manage </a:t>
            </a:r>
            <a:r>
              <a:rPr lang="en-US" b="0" dirty="0" err="1" smtClean="0"/>
              <a:t>cgroups</a:t>
            </a:r>
            <a:r>
              <a:rPr lang="en-US" b="0" dirty="0" smtClean="0"/>
              <a:t>, namespaces and the process life cycle.</a:t>
            </a:r>
          </a:p>
          <a:p>
            <a:r>
              <a:rPr lang="en-US" b="1" dirty="0" smtClean="0"/>
              <a:t>2013</a:t>
            </a:r>
            <a:r>
              <a:rPr lang="en-US" b="0" dirty="0" smtClean="0"/>
              <a:t> </a:t>
            </a:r>
            <a:r>
              <a:rPr lang="en-US" b="1" dirty="0" smtClean="0"/>
              <a:t>LMCTFY </a:t>
            </a:r>
            <a:r>
              <a:rPr lang="en-US" b="0" dirty="0" smtClean="0">
                <a:hlinkClick r:id="rId9"/>
              </a:rPr>
              <a:t>Let Me Contain That For You</a:t>
            </a:r>
            <a:r>
              <a:rPr lang="en-US" b="0" dirty="0" smtClean="0"/>
              <a:t> (LMCTFY) kicked off in 2013 as an open-source version of Google's container stack, providing Linux application containers. Applications can be made “container aware,” creating and managing their own </a:t>
            </a:r>
            <a:r>
              <a:rPr lang="en-US" b="0" dirty="0" err="1" smtClean="0"/>
              <a:t>subcontainers</a:t>
            </a:r>
            <a:r>
              <a:rPr lang="en-US" b="0" dirty="0" smtClean="0"/>
              <a:t>. Active deployment in LMCTFY stopped in 2015 after Google started contributing core LMCTFY concepts to </a:t>
            </a:r>
            <a:r>
              <a:rPr lang="en-US" b="0" dirty="0" err="1" smtClean="0"/>
              <a:t>libcontainer</a:t>
            </a:r>
            <a:r>
              <a:rPr lang="en-US" b="0" dirty="0" smtClean="0"/>
              <a:t>, which is now part of the </a:t>
            </a:r>
            <a:r>
              <a:rPr lang="en-US" b="0" dirty="0" smtClean="0">
                <a:hlinkClick r:id="rId10"/>
              </a:rPr>
              <a:t>Open Container Foundation</a:t>
            </a:r>
            <a:r>
              <a:rPr lang="en-US" b="0" dirty="0" smtClean="0"/>
              <a:t>.</a:t>
            </a:r>
          </a:p>
          <a:p>
            <a:r>
              <a:rPr lang="en-US" b="1" dirty="0" smtClean="0"/>
              <a:t>2013 DOCKER </a:t>
            </a:r>
            <a:r>
              <a:rPr lang="en-US" b="0" dirty="0" smtClean="0"/>
              <a:t>, started</a:t>
            </a:r>
            <a:r>
              <a:rPr lang="en-US" b="0" baseline="0" dirty="0" smtClean="0"/>
              <a:t> based on </a:t>
            </a:r>
            <a:r>
              <a:rPr lang="en-US" b="0" dirty="0" smtClean="0"/>
              <a:t>LXC in its initial stages and later replaced that container manager with its own library, </a:t>
            </a:r>
            <a:r>
              <a:rPr lang="en-US" b="0" dirty="0" err="1" smtClean="0"/>
              <a:t>libcontainer</a:t>
            </a:r>
            <a:r>
              <a:rPr lang="en-US" b="0" dirty="0" smtClean="0"/>
              <a:t>. Docker separated itself from the pack by offering an entire ecosystem for container management.</a:t>
            </a:r>
            <a:endParaRPr lang="en-US" b="1"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Containers are not a new thing, but implementing them was always a little more complicated than it needed to be.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1979 </a:t>
            </a:r>
            <a:r>
              <a:rPr lang="en-US" b="0" dirty="0" err="1" smtClean="0"/>
              <a:t>NoDuring</a:t>
            </a:r>
            <a:r>
              <a:rPr lang="en-US" b="0" dirty="0" smtClean="0"/>
              <a:t> the development of Unix V7 in 1979, the </a:t>
            </a:r>
            <a:r>
              <a:rPr lang="en-US" b="0" dirty="0" err="1" smtClean="0">
                <a:hlinkClick r:id="rId3"/>
              </a:rPr>
              <a:t>chroot</a:t>
            </a:r>
            <a:r>
              <a:rPr lang="en-US" b="0" dirty="0" smtClean="0"/>
              <a:t> system call was introduced, changing the root directory of a process and its children to a new location in the </a:t>
            </a:r>
            <a:r>
              <a:rPr lang="en-US" b="0" dirty="0" err="1" smtClean="0"/>
              <a:t>filesystem</a:t>
            </a:r>
            <a:r>
              <a:rPr lang="en-US" b="0" dirty="0" smtClean="0"/>
              <a:t>. This advance was the beginning process isolation: segregating file access for each process.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2000</a:t>
            </a:r>
            <a:r>
              <a:rPr lang="en-US" b="0" dirty="0" smtClean="0"/>
              <a:t> FreeBSD Jails allows administrators to partition a </a:t>
            </a:r>
            <a:r>
              <a:rPr lang="en-US" b="0" dirty="0" smtClean="0">
                <a:hlinkClick r:id="rId4"/>
              </a:rPr>
              <a:t>FreeBSD</a:t>
            </a:r>
            <a:r>
              <a:rPr lang="en-US" b="0" dirty="0" smtClean="0"/>
              <a:t> computer system into several independent, smaller systems – called “jails” – with the ability to assign an IP address for each system and configuration.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2001 </a:t>
            </a:r>
            <a:r>
              <a:rPr lang="en-US" b="0" dirty="0" smtClean="0"/>
              <a:t>, </a:t>
            </a:r>
            <a:r>
              <a:rPr lang="en-US" b="0" dirty="0" smtClean="0">
                <a:hlinkClick r:id="rId5"/>
              </a:rPr>
              <a:t>Linux </a:t>
            </a:r>
            <a:r>
              <a:rPr lang="en-US" b="0" dirty="0" err="1" smtClean="0">
                <a:hlinkClick r:id="rId5"/>
              </a:rPr>
              <a:t>VServer</a:t>
            </a:r>
            <a:r>
              <a:rPr lang="en-US" b="0" dirty="0" smtClean="0"/>
              <a:t> is a jail mechanism that can partition resources (file systems, network addresses, memory) on a computer system. Introduced in 2001, this operating system virtualization that is implemented by patching the Linux kernel.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2004</a:t>
            </a:r>
            <a:r>
              <a:rPr lang="en-US" b="0" dirty="0" smtClean="0"/>
              <a:t> Oracle released a </a:t>
            </a:r>
            <a:r>
              <a:rPr lang="en-US" b="0" dirty="0" smtClean="0">
                <a:hlinkClick r:id="rId6"/>
              </a:rPr>
              <a:t>Solaris Container</a:t>
            </a:r>
            <a:r>
              <a:rPr lang="en-US" dirty="0" smtClean="0"/>
              <a:t> </a:t>
            </a:r>
            <a:r>
              <a:rPr lang="en-US" b="0" dirty="0" smtClean="0"/>
              <a:t>that combines system resource controls and boundary separation provided by zones, which were able to leverage features like snapshots and cloning from ZFS.</a:t>
            </a:r>
          </a:p>
          <a:p>
            <a:pPr marL="228600" marR="0" indent="-228600" algn="l" defTabSz="914400" rtl="0" eaLnBrk="1" fontAlgn="auto" latinLnBrk="0" hangingPunct="1">
              <a:lnSpc>
                <a:spcPct val="100000"/>
              </a:lnSpc>
              <a:spcBef>
                <a:spcPts val="0"/>
              </a:spcBef>
              <a:spcAft>
                <a:spcPts val="0"/>
              </a:spcAft>
              <a:buClrTx/>
              <a:buSzTx/>
              <a:buFontTx/>
              <a:buAutoNum type="arabicPlain" startAt="2005"/>
              <a:tabLst/>
              <a:defRPr/>
            </a:pPr>
            <a:r>
              <a:rPr lang="en-US" b="1" dirty="0" smtClean="0"/>
              <a:t> OPEN VZ </a:t>
            </a:r>
            <a:r>
              <a:rPr lang="en-US" b="0" dirty="0" smtClean="0"/>
              <a:t>This is an operating system-level virtualization technology for Linux which  uses a patched Linux kernel for virtualization, isolation, resource management and </a:t>
            </a:r>
            <a:r>
              <a:rPr lang="en-US" b="0" dirty="0" err="1" smtClean="0"/>
              <a:t>checkpointing</a:t>
            </a:r>
            <a:r>
              <a:rPr lang="en-US" b="0" dirty="0" smtClean="0"/>
              <a:t>. The code was not released as part of the official Linux kernel.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1" dirty="0" smtClean="0"/>
              <a:t>2006</a:t>
            </a:r>
            <a:r>
              <a:rPr lang="en-US" b="1" baseline="0" dirty="0" smtClean="0"/>
              <a:t> </a:t>
            </a:r>
            <a:r>
              <a:rPr lang="en-US" b="0" dirty="0" smtClean="0"/>
              <a:t>- </a:t>
            </a:r>
            <a:r>
              <a:rPr lang="en-US" b="0" dirty="0" smtClean="0">
                <a:hlinkClick r:id="rId7"/>
              </a:rPr>
              <a:t>Process Containers</a:t>
            </a:r>
            <a:r>
              <a:rPr lang="en-US" b="0" dirty="0" smtClean="0"/>
              <a:t> (launched by Google in 2006) was designed for limiting, accounting and isolating resource usage (CPU, memory, disk I/O, network) of a collection of processes. It was renamed “Control Groups (</a:t>
            </a:r>
            <a:r>
              <a:rPr lang="en-US" b="0" dirty="0" err="1" smtClean="0"/>
              <a:t>cgroups</a:t>
            </a:r>
            <a:r>
              <a:rPr lang="en-US" b="0" dirty="0" smtClean="0"/>
              <a:t>)” a year later and eventually merged to Linux kernel 2.6.24.</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0" dirty="0" smtClean="0"/>
              <a:t>2008 </a:t>
            </a:r>
            <a:r>
              <a:rPr lang="en-US" b="0" dirty="0" smtClean="0">
                <a:hlinkClick r:id="rId8"/>
              </a:rPr>
              <a:t>LXC (</a:t>
            </a:r>
            <a:r>
              <a:rPr lang="en-US" b="0" dirty="0" err="1" smtClean="0">
                <a:hlinkClick r:id="rId8"/>
              </a:rPr>
              <a:t>LinuX</a:t>
            </a:r>
            <a:r>
              <a:rPr lang="en-US" b="0" dirty="0" smtClean="0">
                <a:hlinkClick r:id="rId8"/>
              </a:rPr>
              <a:t> Containers)</a:t>
            </a:r>
            <a:r>
              <a:rPr lang="en-US" b="0" dirty="0" smtClean="0"/>
              <a:t> was the first, most complete implementation of Linux container manager. It was implemented in 2008 using </a:t>
            </a:r>
            <a:r>
              <a:rPr lang="en-US" b="0" dirty="0" err="1" smtClean="0"/>
              <a:t>cgroups</a:t>
            </a:r>
            <a:r>
              <a:rPr lang="en-US" b="0" dirty="0" smtClean="0"/>
              <a:t> and Linux namespaces, and it works on a single Linux kernel without requiring any patches.</a:t>
            </a:r>
            <a:r>
              <a:rPr lang="en-US" dirty="0" smtClean="0"/>
              <a:t> </a:t>
            </a:r>
            <a:endParaRPr lang="en-US" b="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0" dirty="0" smtClean="0"/>
              <a:t>2011 </a:t>
            </a:r>
            <a:r>
              <a:rPr lang="en-US" b="0" dirty="0" err="1" smtClean="0"/>
              <a:t>CloudFoundry</a:t>
            </a:r>
            <a:r>
              <a:rPr lang="en-US" b="0" dirty="0" smtClean="0"/>
              <a:t> started Warden in 2011, using LXC in the early stages and later replacing it with its own implementation. Warden can isolate environments on any operating system, running as a daemon and providing an API for container management. It developed a client-server model to manage a collection of containers across multiple hosts, and Warden includes a service to manage </a:t>
            </a:r>
            <a:r>
              <a:rPr lang="en-US" b="0" dirty="0" err="1" smtClean="0"/>
              <a:t>cgroups</a:t>
            </a:r>
            <a:r>
              <a:rPr lang="en-US" b="0" dirty="0" smtClean="0"/>
              <a:t>, namespaces and the process life cycle.</a:t>
            </a:r>
          </a:p>
          <a:p>
            <a:r>
              <a:rPr lang="en-US" b="1" dirty="0" smtClean="0"/>
              <a:t>2013</a:t>
            </a:r>
            <a:r>
              <a:rPr lang="en-US" b="0" dirty="0" smtClean="0"/>
              <a:t> </a:t>
            </a:r>
            <a:r>
              <a:rPr lang="en-US" b="1" dirty="0" smtClean="0"/>
              <a:t>LMCTFY </a:t>
            </a:r>
            <a:r>
              <a:rPr lang="en-US" b="0" dirty="0" smtClean="0">
                <a:hlinkClick r:id="rId9"/>
              </a:rPr>
              <a:t>Let Me Contain That For You</a:t>
            </a:r>
            <a:r>
              <a:rPr lang="en-US" b="0" dirty="0" smtClean="0"/>
              <a:t> (LMCTFY) kicked off in 2013 as an open-source version of Google's container stack, providing Linux application containers. Applications can be made “container aware,” creating and managing their own </a:t>
            </a:r>
            <a:r>
              <a:rPr lang="en-US" b="0" dirty="0" err="1" smtClean="0"/>
              <a:t>subcontainers</a:t>
            </a:r>
            <a:r>
              <a:rPr lang="en-US" b="0" dirty="0" smtClean="0"/>
              <a:t>. Active deployment in LMCTFY stopped in 2015 after Google started contributing core LMCTFY concepts to </a:t>
            </a:r>
            <a:r>
              <a:rPr lang="en-US" b="0" dirty="0" err="1" smtClean="0"/>
              <a:t>libcontainer</a:t>
            </a:r>
            <a:r>
              <a:rPr lang="en-US" b="0" dirty="0" smtClean="0"/>
              <a:t>, which is now part of the </a:t>
            </a:r>
            <a:r>
              <a:rPr lang="en-US" b="0" dirty="0" smtClean="0">
                <a:hlinkClick r:id="rId10"/>
              </a:rPr>
              <a:t>Open Container Foundation</a:t>
            </a:r>
            <a:r>
              <a:rPr lang="en-US" b="0" dirty="0" smtClean="0"/>
              <a:t>.</a:t>
            </a:r>
          </a:p>
          <a:p>
            <a:r>
              <a:rPr lang="en-US" b="1" dirty="0" smtClean="0"/>
              <a:t>2013 DOCKER </a:t>
            </a:r>
            <a:r>
              <a:rPr lang="en-US" b="0" dirty="0" smtClean="0"/>
              <a:t>, started</a:t>
            </a:r>
            <a:r>
              <a:rPr lang="en-US" b="0" baseline="0" dirty="0" smtClean="0"/>
              <a:t> based on </a:t>
            </a:r>
            <a:r>
              <a:rPr lang="en-US" b="0" dirty="0" smtClean="0"/>
              <a:t>LXC in its initial stages and later replaced that container manager with its own library, </a:t>
            </a:r>
            <a:r>
              <a:rPr lang="en-US" b="0" dirty="0" err="1" smtClean="0"/>
              <a:t>libcontainer</a:t>
            </a:r>
            <a:r>
              <a:rPr lang="en-US" b="0" dirty="0" smtClean="0"/>
              <a:t>. Docker separated itself from the pack by offering an entire ecosystem for container management.</a:t>
            </a:r>
            <a:endParaRPr lang="en-US" b="1"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61B614F-C359-4317-8486-ED2E1F3CA9C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r>
              <a:rPr lang="en-US" dirty="0" smtClean="0"/>
              <a:t>26/05/2017</a:t>
            </a:r>
            <a:endParaRPr lang="en-US" dirty="0"/>
          </a:p>
        </p:txBody>
      </p:sp>
      <p:sp>
        <p:nvSpPr>
          <p:cNvPr id="17" name="Footer Placeholder 16"/>
          <p:cNvSpPr>
            <a:spLocks noGrp="1"/>
          </p:cNvSpPr>
          <p:nvPr>
            <p:ph type="ftr" sz="quarter" idx="11"/>
          </p:nvPr>
        </p:nvSpPr>
        <p:spPr/>
        <p:txBody>
          <a:bodyPr/>
          <a:lstStyle>
            <a:lvl1pPr>
              <a:defRPr>
                <a:solidFill>
                  <a:schemeClr val="bg1"/>
                </a:solidFill>
              </a:defRPr>
            </a:lvl1pPr>
          </a:lstStyle>
          <a:p>
            <a:r>
              <a:rPr lang="en-US" dirty="0" smtClean="0"/>
              <a:t>Bucharest Technology Week</a:t>
            </a:r>
            <a:endParaRPr lang="en-US" dirty="0"/>
          </a:p>
        </p:txBody>
      </p:sp>
      <p:sp>
        <p:nvSpPr>
          <p:cNvPr id="7" name="Straight Connector 6"/>
          <p:cNvSpPr>
            <a:spLocks noChangeShapeType="1"/>
          </p:cNvSpPr>
          <p:nvPr/>
        </p:nvSpPr>
        <p:spPr bwMode="auto">
          <a:xfrm>
            <a:off x="155448" y="1676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371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1447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1447800"/>
            <a:ext cx="457200" cy="441325"/>
          </a:xfrm>
        </p:spPr>
        <p:txBody>
          <a:bodyPr/>
          <a:lstStyle>
            <a:lvl1pPr>
              <a:defRPr>
                <a:solidFill>
                  <a:schemeClr val="accent3">
                    <a:shade val="75000"/>
                  </a:schemeClr>
                </a:solidFill>
              </a:defRPr>
            </a:lvl1pPr>
          </a:lstStyle>
          <a:p>
            <a:fld id="{CCD250B8-A085-4A85-BF94-A697284C37ED}"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26/05/2017</a:t>
            </a:r>
          </a:p>
          <a:p>
            <a:endParaRPr lang="en-US" dirty="0"/>
          </a:p>
        </p:txBody>
      </p:sp>
      <p:sp>
        <p:nvSpPr>
          <p:cNvPr id="5" name="Footer Placeholder 4"/>
          <p:cNvSpPr>
            <a:spLocks noGrp="1"/>
          </p:cNvSpPr>
          <p:nvPr>
            <p:ph type="ftr" sz="quarter" idx="11"/>
          </p:nvPr>
        </p:nvSpPr>
        <p:spPr/>
        <p:txBody>
          <a:bodyPr/>
          <a:lstStyle/>
          <a:p>
            <a:r>
              <a:rPr lang="en-US" dirty="0" smtClean="0"/>
              <a:t>Bucharest Technology Week</a:t>
            </a:r>
            <a:endParaRPr lang="en-US" dirty="0"/>
          </a:p>
        </p:txBody>
      </p:sp>
      <p:sp>
        <p:nvSpPr>
          <p:cNvPr id="6" name="Slide Number Placeholder 5"/>
          <p:cNvSpPr>
            <a:spLocks noGrp="1"/>
          </p:cNvSpPr>
          <p:nvPr>
            <p:ph type="sldNum" sz="quarter" idx="12"/>
          </p:nvPr>
        </p:nvSpPr>
        <p:spPr/>
        <p:txBody>
          <a:bodyPr/>
          <a:lstStyle/>
          <a:p>
            <a:fld id="{CCD250B8-A085-4A85-BF94-A697284C37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CD250B8-A085-4A85-BF94-A697284C37E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26/05/2017</a:t>
            </a:r>
          </a:p>
          <a:p>
            <a:endParaRPr lang="en-US" dirty="0"/>
          </a:p>
        </p:txBody>
      </p:sp>
      <p:sp>
        <p:nvSpPr>
          <p:cNvPr id="5" name="Footer Placeholder 4"/>
          <p:cNvSpPr>
            <a:spLocks noGrp="1"/>
          </p:cNvSpPr>
          <p:nvPr>
            <p:ph type="ftr" sz="quarter" idx="11"/>
          </p:nvPr>
        </p:nvSpPr>
        <p:spPr/>
        <p:txBody>
          <a:bodyPr/>
          <a:lstStyle/>
          <a:p>
            <a:r>
              <a:rPr lang="en-US" dirty="0" smtClean="0"/>
              <a:t>Bucharest Technology Week</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457200"/>
          </a:xfrm>
        </p:spPr>
        <p:txBody>
          <a:bodyPr/>
          <a:lstStyle>
            <a:lvl1pPr>
              <a:defRPr>
                <a:solidFill>
                  <a:schemeClr val="accent3">
                    <a:shade val="7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26/05/2017</a:t>
            </a:r>
          </a:p>
          <a:p>
            <a:endParaRPr lang="en-US" dirty="0"/>
          </a:p>
        </p:txBody>
      </p:sp>
      <p:sp>
        <p:nvSpPr>
          <p:cNvPr id="5" name="Footer Placeholder 4"/>
          <p:cNvSpPr>
            <a:spLocks noGrp="1"/>
          </p:cNvSpPr>
          <p:nvPr>
            <p:ph type="ftr" sz="quarter" idx="11"/>
          </p:nvPr>
        </p:nvSpPr>
        <p:spPr/>
        <p:txBody>
          <a:bodyPr/>
          <a:lstStyle/>
          <a:p>
            <a:r>
              <a:rPr lang="en-US" dirty="0" smtClean="0"/>
              <a:t>Bucharest Technology Week</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CCD250B8-A085-4A85-BF94-A697284C37ED}"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smtClean="0"/>
              <a:t>Bucharest Technology Week</a:t>
            </a:r>
            <a:endParaRPr lang="en-US" dirty="0"/>
          </a:p>
        </p:txBody>
      </p:sp>
      <p:sp>
        <p:nvSpPr>
          <p:cNvPr id="4" name="Date Placeholder 3"/>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26/05/2017</a:t>
            </a:r>
          </a:p>
          <a:p>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D250B8-A085-4A85-BF94-A697284C37E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a:xfrm>
            <a:off x="5791200" y="6409944"/>
            <a:ext cx="3044952" cy="365760"/>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26/05/2017</a:t>
            </a:r>
          </a:p>
          <a:p>
            <a:endParaRPr lang="en-US" dirty="0"/>
          </a:p>
        </p:txBody>
      </p:sp>
      <p:sp>
        <p:nvSpPr>
          <p:cNvPr id="6" name="Footer Placeholder 5"/>
          <p:cNvSpPr>
            <a:spLocks noGrp="1"/>
          </p:cNvSpPr>
          <p:nvPr>
            <p:ph type="ftr" sz="quarter" idx="11"/>
          </p:nvPr>
        </p:nvSpPr>
        <p:spPr/>
        <p:txBody>
          <a:bodyPr/>
          <a:lstStyle/>
          <a:p>
            <a:r>
              <a:rPr lang="en-US" dirty="0" smtClean="0"/>
              <a:t>Bucharest Technology Week</a:t>
            </a:r>
            <a:endParaRPr lang="en-US" dirty="0"/>
          </a:p>
        </p:txBody>
      </p:sp>
      <p:sp>
        <p:nvSpPr>
          <p:cNvPr id="7" name="Slide Number Placeholder 6"/>
          <p:cNvSpPr>
            <a:spLocks noGrp="1"/>
          </p:cNvSpPr>
          <p:nvPr>
            <p:ph type="sldNum" sz="quarter" idx="12"/>
          </p:nvPr>
        </p:nvSpPr>
        <p:spPr/>
        <p:txBody>
          <a:bodyPr/>
          <a:lstStyle/>
          <a:p>
            <a:fld id="{CCD250B8-A085-4A85-BF94-A697284C37E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1" name="Rectangle 10"/>
          <p:cNvSpPr/>
          <p:nvPr/>
        </p:nvSpPr>
        <p:spPr>
          <a:xfrm>
            <a:off x="158750" y="8763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Straight Connector 9"/>
          <p:cNvSpPr>
            <a:spLocks noChangeShapeType="1"/>
          </p:cNvSpPr>
          <p:nvPr/>
        </p:nvSpPr>
        <p:spPr bwMode="auto">
          <a:xfrm flipV="1">
            <a:off x="4572000" y="1908048"/>
            <a:ext cx="0" cy="4187952"/>
          </a:xfrm>
          <a:prstGeom prst="line">
            <a:avLst/>
          </a:prstGeom>
          <a:noFill/>
          <a:ln w="44450"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userDrawn="1"/>
        </p:nvSpPr>
        <p:spPr bwMode="white">
          <a:xfrm>
            <a:off x="0" y="0"/>
            <a:ext cx="9144000" cy="838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52400" y="876300"/>
            <a:ext cx="4040188" cy="685800"/>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953000" y="876300"/>
            <a:ext cx="4041775" cy="6858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7A18CA77-6385-4577-B816-2DAADA1717CE}" type="datetimeFigureOut">
              <a:rPr lang="en-US" smtClean="0"/>
              <a:pPr/>
              <a:t>10/14/2018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8382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1600200"/>
            <a:ext cx="4041648" cy="468958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1600200"/>
            <a:ext cx="4038600" cy="4693375"/>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Oval 24"/>
          <p:cNvSpPr/>
          <p:nvPr/>
        </p:nvSpPr>
        <p:spPr>
          <a:xfrm>
            <a:off x="4267200" y="9144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58640" y="101346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tle 22"/>
          <p:cNvSpPr>
            <a:spLocks noGrp="1"/>
          </p:cNvSpPr>
          <p:nvPr>
            <p:ph type="title"/>
          </p:nvPr>
        </p:nvSpPr>
        <p:spPr>
          <a:xfrm>
            <a:off x="301752" y="228600"/>
            <a:ext cx="8534400" cy="533400"/>
          </a:xfrm>
        </p:spPr>
        <p:txBody>
          <a:bodyPr rtlCol="0" anchor="b" anchorCtr="0"/>
          <a:lstStyle/>
          <a:p>
            <a:r>
              <a:rPr kumimoji="0" lang="en-US" dirty="0" smtClean="0"/>
              <a:t>Click to edit Master title style</a:t>
            </a:r>
            <a:endParaRPr kumimoji="0" lang="en-US" dirty="0"/>
          </a:p>
        </p:txBody>
      </p:sp>
      <p:sp>
        <p:nvSpPr>
          <p:cNvPr id="9" name="Slide Number Placeholder 8"/>
          <p:cNvSpPr>
            <a:spLocks noGrp="1"/>
          </p:cNvSpPr>
          <p:nvPr>
            <p:ph type="sldNum" sz="quarter" idx="12"/>
          </p:nvPr>
        </p:nvSpPr>
        <p:spPr>
          <a:xfrm>
            <a:off x="4348162" y="981075"/>
            <a:ext cx="457200" cy="441325"/>
          </a:xfrm>
        </p:spPr>
        <p:txBody>
          <a:bodyPr/>
          <a:lstStyle>
            <a:lvl1pPr algn="ctr">
              <a:defRPr/>
            </a:lvl1pPr>
          </a:lstStyle>
          <a:p>
            <a:fld id="{CCD250B8-A085-4A85-BF94-A697284C37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26/05/2017</a:t>
            </a:r>
          </a:p>
          <a:p>
            <a:endParaRPr lang="en-US" dirty="0"/>
          </a:p>
        </p:txBody>
      </p:sp>
      <p:sp>
        <p:nvSpPr>
          <p:cNvPr id="4" name="Footer Placeholder 3"/>
          <p:cNvSpPr>
            <a:spLocks noGrp="1"/>
          </p:cNvSpPr>
          <p:nvPr>
            <p:ph type="ftr" sz="quarter" idx="11"/>
          </p:nvPr>
        </p:nvSpPr>
        <p:spPr/>
        <p:txBody>
          <a:bodyPr/>
          <a:lstStyle/>
          <a:p>
            <a:r>
              <a:rPr lang="en-US" dirty="0" smtClean="0"/>
              <a:t>Bucharest Technology Week</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CCD250B8-A085-4A85-BF94-A697284C37E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26/05/2017</a:t>
            </a:r>
          </a:p>
          <a:p>
            <a:endParaRPr lang="en-US" dirty="0"/>
          </a:p>
        </p:txBody>
      </p:sp>
      <p:sp>
        <p:nvSpPr>
          <p:cNvPr id="3" name="Footer Placeholder 2"/>
          <p:cNvSpPr>
            <a:spLocks noGrp="1"/>
          </p:cNvSpPr>
          <p:nvPr>
            <p:ph type="ftr" sz="quarter" idx="11"/>
          </p:nvPr>
        </p:nvSpPr>
        <p:spPr/>
        <p:txBody>
          <a:bodyPr/>
          <a:lstStyle/>
          <a:p>
            <a:r>
              <a:rPr lang="en-US" dirty="0" smtClean="0"/>
              <a:t>Bucharest Technology Week</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CD250B8-A085-4A85-BF94-A697284C37E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Ref idx="1001">
        <a:schemeClr val="bg1"/>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838200"/>
            <a:ext cx="2743200" cy="55626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dirty="0" smtClean="0"/>
              <a:t>Click to edit Master title style</a:t>
            </a:r>
            <a:endParaRPr kumimoji="0" lang="en-US" dirty="0"/>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8382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646176"/>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26/05/2017</a:t>
            </a:r>
          </a:p>
          <a:p>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smtClean="0"/>
              <a:t>Bucharest Technology Week</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CD250B8-A085-4A85-BF94-A697284C37E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26/05/2017</a:t>
            </a:r>
          </a:p>
          <a:p>
            <a:endParaRPr lang="en-US" dirty="0" smtClean="0"/>
          </a:p>
          <a:p>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smtClean="0"/>
              <a:t>Bucharest Technology Week</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dirty="0" smtClean="0"/>
              <a:t>26/05/2017</a:t>
            </a:r>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smtClean="0"/>
              <a:t>Bucharest Technology Week</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D250B8-A085-4A85-BF94-A697284C37ED}"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hyperlink" Target="https://github.com/oracle/cloud-native-devops-workshop/blob/master/containers/docker001/Participant-Guide.md"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gif"/><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Image result for CONTAINER SHIP"/>
          <p:cNvPicPr>
            <a:picLocks noChangeAspect="1" noChangeArrowheads="1"/>
          </p:cNvPicPr>
          <p:nvPr/>
        </p:nvPicPr>
        <p:blipFill>
          <a:blip r:embed="rId3" cstate="print"/>
          <a:srcRect/>
          <a:stretch>
            <a:fillRect/>
          </a:stretch>
        </p:blipFill>
        <p:spPr bwMode="auto">
          <a:xfrm>
            <a:off x="152400" y="152400"/>
            <a:ext cx="8839200" cy="6248400"/>
          </a:xfrm>
          <a:prstGeom prst="rect">
            <a:avLst/>
          </a:prstGeom>
          <a:noFill/>
        </p:spPr>
      </p:pic>
      <p:sp>
        <p:nvSpPr>
          <p:cNvPr id="5" name="Subtitle 4"/>
          <p:cNvSpPr>
            <a:spLocks noGrp="1"/>
          </p:cNvSpPr>
          <p:nvPr>
            <p:ph type="subTitle" idx="1"/>
          </p:nvPr>
        </p:nvSpPr>
        <p:spPr>
          <a:xfrm>
            <a:off x="762000" y="5867400"/>
            <a:ext cx="7543800" cy="457200"/>
          </a:xfrm>
        </p:spPr>
        <p:txBody>
          <a:bodyPr>
            <a:normAutofit fontScale="92500" lnSpcReduction="10000"/>
          </a:bodyPr>
          <a:lstStyle/>
          <a:p>
            <a:pPr algn="r"/>
            <a:r>
              <a:rPr lang="en-US" sz="2800" dirty="0" smtClean="0">
                <a:solidFill>
                  <a:schemeClr val="bg1"/>
                </a:solidFill>
              </a:rPr>
              <a:t>Short </a:t>
            </a:r>
            <a:r>
              <a:rPr lang="en-US" sz="2800" dirty="0" err="1" smtClean="0">
                <a:solidFill>
                  <a:schemeClr val="bg1"/>
                </a:solidFill>
              </a:rPr>
              <a:t>recipeS</a:t>
            </a:r>
            <a:r>
              <a:rPr lang="en-US" sz="1800" dirty="0" smtClean="0">
                <a:solidFill>
                  <a:schemeClr val="bg1"/>
                </a:solidFill>
              </a:rPr>
              <a:t> </a:t>
            </a:r>
            <a:r>
              <a:rPr lang="en-US" sz="900" dirty="0" smtClean="0">
                <a:solidFill>
                  <a:schemeClr val="bg1"/>
                </a:solidFill>
              </a:rPr>
              <a:t>by </a:t>
            </a:r>
            <a:r>
              <a:rPr lang="en-US" sz="900" dirty="0" err="1" smtClean="0">
                <a:solidFill>
                  <a:schemeClr val="bg1"/>
                </a:solidFill>
              </a:rPr>
              <a:t>ciprian</a:t>
            </a:r>
            <a:r>
              <a:rPr lang="en-US" sz="900" dirty="0" smtClean="0">
                <a:solidFill>
                  <a:schemeClr val="bg1"/>
                </a:solidFill>
              </a:rPr>
              <a:t> </a:t>
            </a:r>
            <a:r>
              <a:rPr lang="en-US" sz="900" dirty="0" err="1" smtClean="0">
                <a:solidFill>
                  <a:schemeClr val="bg1"/>
                </a:solidFill>
              </a:rPr>
              <a:t>onofreiciuc</a:t>
            </a:r>
            <a:endParaRPr lang="en-US" sz="1800" dirty="0">
              <a:solidFill>
                <a:schemeClr val="bg1"/>
              </a:solidFill>
            </a:endParaRPr>
          </a:p>
        </p:txBody>
      </p:sp>
      <p:sp>
        <p:nvSpPr>
          <p:cNvPr id="2" name="Title 1"/>
          <p:cNvSpPr>
            <a:spLocks noGrp="1"/>
          </p:cNvSpPr>
          <p:nvPr>
            <p:ph type="ctrTitle"/>
          </p:nvPr>
        </p:nvSpPr>
        <p:spPr>
          <a:xfrm>
            <a:off x="457200" y="457200"/>
            <a:ext cx="8534400" cy="2057400"/>
          </a:xfrm>
        </p:spPr>
        <p:txBody>
          <a:bodyPr anchor="t">
            <a:noAutofit/>
          </a:bodyPr>
          <a:lstStyle/>
          <a:p>
            <a:pPr algn="r"/>
            <a:r>
              <a:rPr lang="ro-RO" sz="3600" b="1" dirty="0" smtClean="0"/>
              <a:t>Oracle Container Cloud</a:t>
            </a:r>
            <a:r>
              <a:rPr lang="en-US" sz="3600" b="1" dirty="0" smtClean="0"/>
              <a:t> </a:t>
            </a:r>
            <a:r>
              <a:rPr lang="ro-RO" sz="3600" b="1" dirty="0" smtClean="0"/>
              <a:t>Service</a:t>
            </a:r>
            <a:r>
              <a:rPr lang="en-US" sz="3600" b="1" dirty="0" smtClean="0"/>
              <a:t/>
            </a:r>
            <a:br>
              <a:rPr lang="en-US" sz="3600" b="1" dirty="0" smtClean="0"/>
            </a:br>
            <a:r>
              <a:rPr lang="en-US" sz="3600" b="1" dirty="0" smtClean="0"/>
              <a:t>made easy</a:t>
            </a:r>
            <a:r>
              <a:rPr lang="en-US" sz="2400" b="1" dirty="0" smtClean="0"/>
              <a:t/>
            </a:r>
            <a:br>
              <a:rPr lang="en-US" sz="2400" b="1" dirty="0" smtClean="0"/>
            </a:br>
            <a:r>
              <a:rPr lang="en-US" sz="2400" b="1" smtClean="0"/>
              <a:t/>
            </a:r>
            <a:br>
              <a:rPr lang="en-US" sz="2400" b="1" smtClean="0"/>
            </a:br>
            <a:r>
              <a:rPr lang="en-US" sz="2400" smtClean="0"/>
              <a:t>HROUG </a:t>
            </a:r>
            <a:r>
              <a:rPr lang="en-US" sz="2400" dirty="0" smtClean="0"/>
              <a:t>Conference 2018 </a:t>
            </a:r>
            <a:endParaRPr lang="en-US" sz="3600" b="1" dirty="0"/>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5400" y="4648200"/>
            <a:ext cx="1045238" cy="274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058" name="Picture 2" descr="http://www.rooug.onofreiciuc.ro/wp-content/uploads/2015/01/ROOUG-logo.png"/>
          <p:cNvPicPr>
            <a:picLocks noChangeAspect="1" noChangeArrowheads="1"/>
          </p:cNvPicPr>
          <p:nvPr/>
        </p:nvPicPr>
        <p:blipFill>
          <a:blip r:embed="rId5"/>
          <a:srcRect/>
          <a:stretch>
            <a:fillRect/>
          </a:stretch>
        </p:blipFill>
        <p:spPr bwMode="auto">
          <a:xfrm>
            <a:off x="3886200" y="4572000"/>
            <a:ext cx="1524000" cy="421822"/>
          </a:xfrm>
          <a:prstGeom prst="rect">
            <a:avLst/>
          </a:prstGeom>
          <a:noFill/>
        </p:spPr>
      </p:pic>
      <p:pic>
        <p:nvPicPr>
          <p:cNvPr id="45059" name="Picture 3" descr="T:\octet\2016\sigla\final\OI.png"/>
          <p:cNvPicPr>
            <a:picLocks noChangeAspect="1" noChangeArrowheads="1"/>
          </p:cNvPicPr>
          <p:nvPr/>
        </p:nvPicPr>
        <p:blipFill>
          <a:blip r:embed="rId6"/>
          <a:srcRect/>
          <a:stretch>
            <a:fillRect/>
          </a:stretch>
        </p:blipFill>
        <p:spPr bwMode="auto">
          <a:xfrm>
            <a:off x="5562600" y="4191000"/>
            <a:ext cx="1871663" cy="660726"/>
          </a:xfrm>
          <a:prstGeom prst="rect">
            <a:avLst/>
          </a:prstGeom>
          <a:noFill/>
        </p:spPr>
      </p:pic>
      <p:pic>
        <p:nvPicPr>
          <p:cNvPr id="4" name="Picture 3"/>
          <p:cNvPicPr>
            <a:picLocks noChangeAspect="1" noChangeArrowheads="1"/>
          </p:cNvPicPr>
          <p:nvPr/>
        </p:nvPicPr>
        <p:blipFill>
          <a:blip r:embed="rId7" cstate="print"/>
          <a:srcRect/>
          <a:stretch>
            <a:fillRect/>
          </a:stretch>
        </p:blipFill>
        <p:spPr bwMode="auto">
          <a:xfrm>
            <a:off x="2563795" y="4572000"/>
            <a:ext cx="1246205" cy="39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smtClean="0"/>
              <a:t>Virtual Machines	</a:t>
            </a:r>
            <a:endParaRPr lang="en-US" dirty="0"/>
          </a:p>
        </p:txBody>
      </p:sp>
      <p:sp>
        <p:nvSpPr>
          <p:cNvPr id="7" name="Text Placeholder 6"/>
          <p:cNvSpPr>
            <a:spLocks noGrp="1"/>
          </p:cNvSpPr>
          <p:nvPr>
            <p:ph type="body" sz="half" idx="3"/>
          </p:nvPr>
        </p:nvSpPr>
        <p:spPr/>
        <p:txBody>
          <a:bodyPr/>
          <a:lstStyle/>
          <a:p>
            <a:pPr algn="ctr"/>
            <a:r>
              <a:rPr lang="en-US" dirty="0" smtClean="0"/>
              <a:t>Containers</a:t>
            </a:r>
            <a:endParaRPr lang="en-US" dirty="0"/>
          </a:p>
        </p:txBody>
      </p:sp>
      <p:sp>
        <p:nvSpPr>
          <p:cNvPr id="4" name="Title 3"/>
          <p:cNvSpPr>
            <a:spLocks noGrp="1"/>
          </p:cNvSpPr>
          <p:nvPr>
            <p:ph type="title"/>
          </p:nvPr>
        </p:nvSpPr>
        <p:spPr/>
        <p:txBody>
          <a:bodyPr>
            <a:normAutofit fontScale="90000"/>
          </a:bodyPr>
          <a:lstStyle/>
          <a:p>
            <a:r>
              <a:rPr lang="en-US" dirty="0" smtClean="0"/>
              <a:t>Containers</a:t>
            </a:r>
            <a:r>
              <a:rPr lang="en-US" dirty="0"/>
              <a:t>? (</a:t>
            </a:r>
            <a:r>
              <a:rPr lang="en-US" dirty="0" smtClean="0"/>
              <a:t>III) </a:t>
            </a:r>
            <a:endParaRPr lang="en-US" dirty="0"/>
          </a:p>
        </p:txBody>
      </p:sp>
      <p:pic>
        <p:nvPicPr>
          <p:cNvPr id="1027" name="Picture 3"/>
          <p:cNvPicPr>
            <a:picLocks noChangeAspect="1" noChangeArrowheads="1"/>
          </p:cNvPicPr>
          <p:nvPr/>
        </p:nvPicPr>
        <p:blipFill>
          <a:blip r:embed="rId3"/>
          <a:srcRect/>
          <a:stretch>
            <a:fillRect/>
          </a:stretch>
        </p:blipFill>
        <p:spPr bwMode="auto">
          <a:xfrm>
            <a:off x="457200" y="1752600"/>
            <a:ext cx="3881664" cy="3352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724400" y="1752600"/>
            <a:ext cx="4114800" cy="3352800"/>
          </a:xfrm>
          <a:prstGeom prst="rect">
            <a:avLst/>
          </a:prstGeom>
          <a:noFill/>
          <a:ln w="9525">
            <a:noFill/>
            <a:miter lim="800000"/>
            <a:headEnd/>
            <a:tailEnd/>
          </a:ln>
          <a:effectLst/>
        </p:spPr>
      </p:pic>
      <p:sp>
        <p:nvSpPr>
          <p:cNvPr id="12" name="Content Placeholder 2"/>
          <p:cNvSpPr txBox="1">
            <a:spLocks/>
          </p:cNvSpPr>
          <p:nvPr/>
        </p:nvSpPr>
        <p:spPr>
          <a:xfrm>
            <a:off x="228600" y="5181600"/>
            <a:ext cx="4343400" cy="1066800"/>
          </a:xfrm>
          <a:prstGeom prst="rect">
            <a:avLst/>
          </a:prstGeom>
        </p:spPr>
        <p:txBody>
          <a:bodyPr vert="horz">
            <a:normAutofit/>
          </a:bodyPr>
          <a:lstStyle/>
          <a:p>
            <a:pPr marL="274320" marR="0" lvl="0" indent="-274320"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i="0" u="none" strike="noStrike" kern="1200" cap="none" spc="0" normalizeH="0" baseline="0" noProof="0" dirty="0" smtClean="0">
                <a:ln>
                  <a:noFill/>
                </a:ln>
                <a:solidFill>
                  <a:schemeClr val="tx1"/>
                </a:solidFill>
                <a:effectLst/>
                <a:uLnTx/>
                <a:uFillTx/>
                <a:latin typeface="+mn-lt"/>
                <a:ea typeface="+mn-ea"/>
                <a:cs typeface="+mn-cs"/>
              </a:rPr>
              <a:t>	</a:t>
            </a:r>
            <a:r>
              <a:rPr kumimoji="0" lang="en-GB" sz="1400" i="0" u="none" strike="noStrike" kern="1200" cap="none" spc="0" normalizeH="0" baseline="0" noProof="0" dirty="0" smtClean="0">
                <a:ln>
                  <a:noFill/>
                </a:ln>
                <a:solidFill>
                  <a:schemeClr val="tx1"/>
                </a:solidFill>
                <a:effectLst/>
                <a:uLnTx/>
                <a:uFillTx/>
                <a:latin typeface="+mn-lt"/>
                <a:ea typeface="+mn-ea"/>
                <a:cs typeface="+mn-cs"/>
              </a:rPr>
              <a:t>Each virtual machine (VM) include</a:t>
            </a:r>
            <a:r>
              <a:rPr kumimoji="0" lang="en-GB" sz="1400" i="0" u="none" strike="noStrike" kern="1200" cap="none" spc="0" normalizeH="0" noProof="0" dirty="0" smtClean="0">
                <a:ln>
                  <a:noFill/>
                </a:ln>
                <a:solidFill>
                  <a:schemeClr val="tx1"/>
                </a:solidFill>
                <a:effectLst/>
                <a:uLnTx/>
                <a:uFillTx/>
                <a:latin typeface="+mn-lt"/>
                <a:ea typeface="+mn-ea"/>
                <a:cs typeface="+mn-cs"/>
              </a:rPr>
              <a:t> the app, the necessary binaries and libraries and an entire guest operating system</a:t>
            </a:r>
            <a:endParaRPr kumimoji="0" lang="en-US" sz="200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4343400" y="5105400"/>
            <a:ext cx="4572000" cy="1219200"/>
          </a:xfrm>
          <a:prstGeom prst="rect">
            <a:avLst/>
          </a:prstGeom>
        </p:spPr>
        <p:txBody>
          <a:bodyPr vert="horz">
            <a:noAutofit/>
          </a:bodyPr>
          <a:lstStyle/>
          <a:p>
            <a:pPr marL="223838" marR="0" lvl="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1400" i="0" u="none" strike="noStrike" kern="1200" cap="none" spc="0" normalizeH="0" baseline="0" noProof="0" dirty="0" smtClean="0">
                <a:ln>
                  <a:noFill/>
                </a:ln>
                <a:solidFill>
                  <a:schemeClr val="tx1"/>
                </a:solidFill>
                <a:effectLst/>
                <a:uLnTx/>
                <a:uFillTx/>
                <a:latin typeface="+mn-lt"/>
                <a:ea typeface="+mn-ea"/>
                <a:cs typeface="+mn-cs"/>
              </a:rPr>
              <a:t>Containers</a:t>
            </a:r>
            <a:r>
              <a:rPr kumimoji="0" lang="en-GB" sz="1400" i="0" u="none" strike="noStrike" kern="1200" cap="none" spc="0" normalizeH="0" noProof="0" dirty="0" smtClean="0">
                <a:ln>
                  <a:noFill/>
                </a:ln>
                <a:solidFill>
                  <a:schemeClr val="tx1"/>
                </a:solidFill>
                <a:effectLst/>
                <a:uLnTx/>
                <a:uFillTx/>
                <a:latin typeface="+mn-lt"/>
                <a:ea typeface="+mn-ea"/>
                <a:cs typeface="+mn-cs"/>
              </a:rPr>
              <a:t> include the app &amp; all of its dependencies, but </a:t>
            </a:r>
            <a:r>
              <a:rPr kumimoji="0" lang="en-GB" sz="1400" i="0" u="sng" strike="noStrike" kern="1200" cap="none" spc="0" normalizeH="0" noProof="0" dirty="0" smtClean="0">
                <a:ln>
                  <a:noFill/>
                </a:ln>
                <a:solidFill>
                  <a:schemeClr val="tx1"/>
                </a:solidFill>
                <a:effectLst/>
                <a:uLnTx/>
                <a:uFillTx/>
                <a:latin typeface="+mn-lt"/>
                <a:ea typeface="+mn-ea"/>
                <a:cs typeface="+mn-cs"/>
              </a:rPr>
              <a:t>share the kernel</a:t>
            </a:r>
            <a:r>
              <a:rPr kumimoji="0" lang="en-GB" sz="1400" i="0" strike="noStrike" kern="1200" cap="none" spc="0" normalizeH="0" noProof="0" dirty="0" smtClean="0">
                <a:ln>
                  <a:noFill/>
                </a:ln>
                <a:solidFill>
                  <a:schemeClr val="tx1"/>
                </a:solidFill>
                <a:effectLst/>
                <a:uLnTx/>
                <a:uFillTx/>
                <a:latin typeface="+mn-lt"/>
                <a:ea typeface="+mn-ea"/>
                <a:cs typeface="+mn-cs"/>
              </a:rPr>
              <a:t> with other containers</a:t>
            </a:r>
          </a:p>
          <a:p>
            <a:pPr marL="217488" marR="0" lvl="0" indent="635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GB" sz="1400" baseline="0" dirty="0" smtClean="0"/>
              <a:t>Runs</a:t>
            </a:r>
            <a:r>
              <a:rPr lang="en-GB" sz="1400" dirty="0" smtClean="0"/>
              <a:t> as isolated process in </a:t>
            </a:r>
            <a:r>
              <a:rPr lang="en-GB" sz="1400" dirty="0" err="1" smtClean="0"/>
              <a:t>userspace</a:t>
            </a:r>
            <a:r>
              <a:rPr lang="en-GB" sz="1400" dirty="0" smtClean="0"/>
              <a:t> on the host OS</a:t>
            </a:r>
          </a:p>
          <a:p>
            <a:pPr marL="223838" marR="0" lvl="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GB" sz="1400" dirty="0" smtClean="0"/>
              <a:t>Not tied to any specific infrastructure – containers run on any computer infrastructure and cloud</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2000"/>
                                        <p:tgtEl>
                                          <p:spTgt spid="10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2000"/>
                                        <p:tgtEl>
                                          <p:spTgt spid="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Image result for docker logo"/>
          <p:cNvSpPr>
            <a:spLocks noChangeAspect="1" noChangeArrowheads="1"/>
          </p:cNvSpPr>
          <p:nvPr/>
        </p:nvSpPr>
        <p:spPr bwMode="auto">
          <a:xfrm>
            <a:off x="155575" y="-1790700"/>
            <a:ext cx="44577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0" name="AutoShape 14"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2" name="AutoShape 16"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9" name="AutoShape 23" descr="Image result for OPEN VZ CONTAINER logo"/>
          <p:cNvSpPr>
            <a:spLocks noChangeAspect="1" noChangeArrowheads="1"/>
          </p:cNvSpPr>
          <p:nvPr/>
        </p:nvSpPr>
        <p:spPr bwMode="auto">
          <a:xfrm>
            <a:off x="155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01" name="AutoShape 25" descr="Image result for OPEN VZ CONTAINER logo"/>
          <p:cNvSpPr>
            <a:spLocks noChangeAspect="1" noChangeArrowheads="1"/>
          </p:cNvSpPr>
          <p:nvPr/>
        </p:nvSpPr>
        <p:spPr bwMode="auto">
          <a:xfrm>
            <a:off x="155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6" descr="Image result for docker logo"/>
          <p:cNvPicPr>
            <a:picLocks noChangeAspect="1" noChangeArrowheads="1"/>
          </p:cNvPicPr>
          <p:nvPr/>
        </p:nvPicPr>
        <p:blipFill>
          <a:blip r:embed="rId3"/>
          <a:srcRect/>
          <a:stretch>
            <a:fillRect/>
          </a:stretch>
        </p:blipFill>
        <p:spPr bwMode="auto">
          <a:xfrm>
            <a:off x="2871239" y="2726762"/>
            <a:ext cx="3224761" cy="2378638"/>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301752" y="228600"/>
            <a:ext cx="8534400" cy="914400"/>
          </a:xfrm>
        </p:spPr>
        <p:txBody>
          <a:bodyPr anchor="ctr">
            <a:normAutofit/>
          </a:bodyPr>
          <a:lstStyle/>
          <a:p>
            <a:r>
              <a:rPr lang="en-US" dirty="0" smtClean="0"/>
              <a:t>Docker? </a:t>
            </a:r>
            <a:endParaRPr lang="en-US" dirty="0"/>
          </a:p>
        </p:txBody>
      </p:sp>
      <p:pic>
        <p:nvPicPr>
          <p:cNvPr id="24577" name="Picture 1" descr="C:\Users\ciprian\Desktop\Untitled.png"/>
          <p:cNvPicPr>
            <a:picLocks noChangeAspect="1" noChangeArrowheads="1"/>
          </p:cNvPicPr>
          <p:nvPr/>
        </p:nvPicPr>
        <p:blipFill>
          <a:blip r:embed="rId4"/>
          <a:srcRect/>
          <a:stretch>
            <a:fillRect/>
          </a:stretch>
        </p:blipFill>
        <p:spPr bwMode="auto">
          <a:xfrm>
            <a:off x="0" y="-153351"/>
            <a:ext cx="9344025" cy="7011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Image result for docker logo"/>
          <p:cNvSpPr>
            <a:spLocks noChangeAspect="1" noChangeArrowheads="1"/>
          </p:cNvSpPr>
          <p:nvPr/>
        </p:nvSpPr>
        <p:spPr bwMode="auto">
          <a:xfrm>
            <a:off x="155575" y="-1790700"/>
            <a:ext cx="44577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0" name="AutoShape 14"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2" name="AutoShape 16"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01752" y="152400"/>
            <a:ext cx="8534400" cy="1066800"/>
          </a:xfrm>
        </p:spPr>
        <p:txBody>
          <a:bodyPr anchor="ctr">
            <a:normAutofit/>
          </a:bodyPr>
          <a:lstStyle/>
          <a:p>
            <a:r>
              <a:rPr lang="en-US" dirty="0" smtClean="0"/>
              <a:t>Docker? (I) </a:t>
            </a:r>
            <a:endParaRPr lang="en-US" dirty="0"/>
          </a:p>
        </p:txBody>
      </p:sp>
      <p:sp>
        <p:nvSpPr>
          <p:cNvPr id="11" name="Content Placeholder 2"/>
          <p:cNvSpPr txBox="1">
            <a:spLocks/>
          </p:cNvSpPr>
          <p:nvPr/>
        </p:nvSpPr>
        <p:spPr>
          <a:xfrm>
            <a:off x="228600" y="1371600"/>
            <a:ext cx="8686800" cy="1219200"/>
          </a:xfrm>
          <a:prstGeom prst="rect">
            <a:avLst/>
          </a:prstGeom>
        </p:spPr>
        <p:txBody>
          <a:bodyPr vert="horz">
            <a:normAutofit/>
          </a:bodyPr>
          <a:lstStyle/>
          <a:p>
            <a:pPr marL="228600" lvl="0" indent="-228600" algn="just">
              <a:spcBef>
                <a:spcPct val="20000"/>
              </a:spcBef>
              <a:buClr>
                <a:schemeClr val="accent1"/>
              </a:buClr>
              <a:buSzPct val="85000"/>
              <a:defRPr/>
            </a:pPr>
            <a:r>
              <a:rPr kumimoji="0" lang="en-GB" sz="2700" i="0" u="none" strike="noStrike" kern="1200" cap="none" spc="0" normalizeH="0" baseline="0" noProof="0" dirty="0" smtClean="0">
                <a:ln>
                  <a:noFill/>
                </a:ln>
                <a:solidFill>
                  <a:schemeClr val="tx1"/>
                </a:solidFill>
                <a:effectLst/>
                <a:uLnTx/>
                <a:uFillTx/>
                <a:latin typeface="+mn-lt"/>
                <a:ea typeface="+mn-ea"/>
                <a:cs typeface="+mn-cs"/>
              </a:rPr>
              <a:t>	</a:t>
            </a:r>
            <a:r>
              <a:rPr kumimoji="0" lang="en-GB" sz="1700" b="1" i="0" u="none" strike="noStrike" kern="1200" cap="none" spc="0" normalizeH="0" baseline="0" noProof="0" dirty="0" err="1" smtClean="0">
                <a:ln>
                  <a:noFill/>
                </a:ln>
                <a:solidFill>
                  <a:schemeClr val="tx1"/>
                </a:solidFill>
                <a:effectLst/>
                <a:uLnTx/>
                <a:uFillTx/>
                <a:latin typeface="+mn-lt"/>
                <a:ea typeface="+mn-ea"/>
                <a:cs typeface="+mn-cs"/>
              </a:rPr>
              <a:t>Docker</a:t>
            </a:r>
            <a:r>
              <a:rPr kumimoji="0" lang="en-GB" sz="17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1700" b="1" i="0" u="none" strike="noStrike" kern="1200" cap="none" spc="0" normalizeH="0" noProof="0" dirty="0" smtClean="0">
                <a:ln>
                  <a:noFill/>
                </a:ln>
                <a:solidFill>
                  <a:schemeClr val="tx1"/>
                </a:solidFill>
                <a:effectLst/>
                <a:uLnTx/>
                <a:uFillTx/>
                <a:latin typeface="+mn-lt"/>
                <a:ea typeface="+mn-ea"/>
                <a:cs typeface="+mn-cs"/>
              </a:rPr>
              <a:t>- a virtual container </a:t>
            </a:r>
            <a:r>
              <a:rPr kumimoji="0" lang="en-US" sz="1700" b="1" i="0" u="none" strike="noStrike" kern="1200" cap="none" spc="0" normalizeH="0" noProof="0" dirty="0" smtClean="0">
                <a:ln>
                  <a:noFill/>
                </a:ln>
                <a:solidFill>
                  <a:schemeClr val="tx1"/>
                </a:solidFill>
                <a:effectLst/>
                <a:uLnTx/>
                <a:uFillTx/>
                <a:latin typeface="+mn-lt"/>
                <a:ea typeface="+mn-ea"/>
                <a:cs typeface="+mn-cs"/>
              </a:rPr>
              <a:t>based on layers applied over and over to obtain the desired box. Layers are images read-only</a:t>
            </a:r>
            <a:r>
              <a:rPr lang="en-US" sz="1700" b="1" dirty="0" smtClean="0"/>
              <a:t> applied to an base image file. </a:t>
            </a: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a:p>
        </p:txBody>
      </p:sp>
      <p:sp>
        <p:nvSpPr>
          <p:cNvPr id="14" name="Content Placeholder 2"/>
          <p:cNvSpPr txBox="1">
            <a:spLocks/>
          </p:cNvSpPr>
          <p:nvPr/>
        </p:nvSpPr>
        <p:spPr>
          <a:xfrm>
            <a:off x="3657600" y="3581400"/>
            <a:ext cx="5334000" cy="2667000"/>
          </a:xfrm>
          <a:prstGeom prst="rect">
            <a:avLst/>
          </a:prstGeom>
        </p:spPr>
        <p:txBody>
          <a:bodyPr vert="horz">
            <a:normAutofit lnSpcReduction="10000"/>
          </a:bodyPr>
          <a:lstStyle/>
          <a:p>
            <a:pPr marL="228600" indent="-228600" algn="just">
              <a:spcBef>
                <a:spcPct val="20000"/>
              </a:spcBef>
              <a:buClr>
                <a:schemeClr val="accent1"/>
              </a:buClr>
              <a:buSzPct val="85000"/>
              <a:defRPr/>
            </a:pPr>
            <a:r>
              <a:rPr kumimoji="0" lang="en-GB" sz="2700" i="0" u="none" strike="noStrike" kern="1200" cap="none" spc="0" normalizeH="0" baseline="0" noProof="0" dirty="0" smtClean="0">
                <a:ln>
                  <a:noFill/>
                </a:ln>
                <a:solidFill>
                  <a:schemeClr val="tx1"/>
                </a:solidFill>
                <a:effectLst/>
                <a:uLnTx/>
                <a:uFillTx/>
                <a:latin typeface="+mn-lt"/>
                <a:ea typeface="+mn-ea"/>
                <a:cs typeface="+mn-cs"/>
              </a:rPr>
              <a:t>	</a:t>
            </a:r>
            <a:r>
              <a:rPr lang="en-US" sz="1900" b="1" dirty="0" smtClean="0"/>
              <a:t> </a:t>
            </a:r>
            <a:r>
              <a:rPr lang="en-US" sz="1600" b="1" dirty="0" smtClean="0"/>
              <a:t>If the container is stopped and restarted from its image, the container will run exactly the same as the first time, absent of any changes made during the last run cycle. Changes to the container either have to be made during the image creation process, using the </a:t>
            </a:r>
            <a:r>
              <a:rPr lang="en-US" sz="1600" b="1" dirty="0" err="1" smtClean="0"/>
              <a:t>Dockerfile</a:t>
            </a:r>
            <a:r>
              <a:rPr lang="en-US" sz="1600" b="1" dirty="0" smtClean="0"/>
              <a:t> that become part of the image, or data can be retained by mounting a persistent storage volume, from inside the container to the outside. </a:t>
            </a:r>
            <a:endParaRPr lang="en-US" sz="17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a:p>
        </p:txBody>
      </p:sp>
      <p:sp>
        <p:nvSpPr>
          <p:cNvPr id="15" name="Content Placeholder 2"/>
          <p:cNvSpPr txBox="1">
            <a:spLocks/>
          </p:cNvSpPr>
          <p:nvPr/>
        </p:nvSpPr>
        <p:spPr>
          <a:xfrm>
            <a:off x="228600" y="5029200"/>
            <a:ext cx="8686800" cy="1295400"/>
          </a:xfrm>
          <a:prstGeom prst="rect">
            <a:avLst/>
          </a:prstGeom>
        </p:spPr>
        <p:txBody>
          <a:bodyPr vert="horz">
            <a:normAutofit/>
          </a:bodyPr>
          <a:lstStyle/>
          <a:p>
            <a:pPr marL="228600" lvl="0" indent="-228600" algn="just">
              <a:spcBef>
                <a:spcPct val="20000"/>
              </a:spcBef>
              <a:buClr>
                <a:schemeClr val="accent1"/>
              </a:buClr>
              <a:buSzPct val="85000"/>
              <a:defRPr/>
            </a:pPr>
            <a:r>
              <a:rPr kumimoji="0" lang="en-GB" sz="2700" i="0" u="none" strike="noStrike" kern="1200" cap="none" spc="0" normalizeH="0" baseline="0" noProof="0" dirty="0" smtClean="0">
                <a:ln>
                  <a:noFill/>
                </a:ln>
                <a:solidFill>
                  <a:schemeClr val="tx1"/>
                </a:solidFill>
                <a:effectLst/>
                <a:uLnTx/>
                <a:uFillTx/>
                <a:latin typeface="+mn-lt"/>
                <a:ea typeface="+mn-ea"/>
                <a:cs typeface="+mn-cs"/>
              </a:rPr>
              <a:t>	</a:t>
            </a: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a:p>
        </p:txBody>
      </p:sp>
      <p:sp>
        <p:nvSpPr>
          <p:cNvPr id="16" name="Rectangle 15"/>
          <p:cNvSpPr/>
          <p:nvPr/>
        </p:nvSpPr>
        <p:spPr>
          <a:xfrm>
            <a:off x="228600" y="2438400"/>
            <a:ext cx="8686800" cy="1077218"/>
          </a:xfrm>
          <a:prstGeom prst="rect">
            <a:avLst/>
          </a:prstGeom>
        </p:spPr>
        <p:txBody>
          <a:bodyPr wrap="square">
            <a:spAutoFit/>
          </a:bodyPr>
          <a:lstStyle/>
          <a:p>
            <a:pPr marL="228600" indent="-228600"/>
            <a:r>
              <a:rPr lang="en-US" sz="1600" b="1" dirty="0" smtClean="0"/>
              <a:t> 	As actions are done to a Docker base image, union file system layers are created and documented, such that each layer fully describes how to recreate an action. This strategy enables </a:t>
            </a:r>
            <a:r>
              <a:rPr lang="en-US" sz="1600" b="1" dirty="0" err="1" smtClean="0"/>
              <a:t>Docker's</a:t>
            </a:r>
            <a:r>
              <a:rPr lang="en-US" sz="1600" b="1" dirty="0" smtClean="0"/>
              <a:t> lightweight images, as only layer updates need to be propagated (compared to full VMs, for example).</a:t>
            </a:r>
            <a:endParaRPr lang="en-US" sz="1600" dirty="0"/>
          </a:p>
        </p:txBody>
      </p:sp>
      <p:pic>
        <p:nvPicPr>
          <p:cNvPr id="1026" name="Picture 2"/>
          <p:cNvPicPr>
            <a:picLocks noChangeAspect="1" noChangeArrowheads="1"/>
          </p:cNvPicPr>
          <p:nvPr/>
        </p:nvPicPr>
        <p:blipFill>
          <a:blip r:embed="rId3"/>
          <a:srcRect/>
          <a:stretch>
            <a:fillRect/>
          </a:stretch>
        </p:blipFill>
        <p:spPr bwMode="auto">
          <a:xfrm>
            <a:off x="838200" y="3733800"/>
            <a:ext cx="2657475" cy="2324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Image result for docker logo"/>
          <p:cNvSpPr>
            <a:spLocks noChangeAspect="1" noChangeArrowheads="1"/>
          </p:cNvSpPr>
          <p:nvPr/>
        </p:nvSpPr>
        <p:spPr bwMode="auto">
          <a:xfrm>
            <a:off x="155575" y="-1790700"/>
            <a:ext cx="44577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0" name="AutoShape 14"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2" name="AutoShape 16"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01752" y="152400"/>
            <a:ext cx="8534400" cy="1066800"/>
          </a:xfrm>
        </p:spPr>
        <p:txBody>
          <a:bodyPr anchor="ctr">
            <a:normAutofit/>
          </a:bodyPr>
          <a:lstStyle/>
          <a:p>
            <a:r>
              <a:rPr lang="en-US" dirty="0" smtClean="0"/>
              <a:t>Docker</a:t>
            </a:r>
            <a:r>
              <a:rPr lang="en-US" dirty="0"/>
              <a:t>? </a:t>
            </a:r>
            <a:r>
              <a:rPr lang="en-US" dirty="0" smtClean="0"/>
              <a:t>(terminology) </a:t>
            </a:r>
            <a:endParaRPr lang="en-US" dirty="0"/>
          </a:p>
        </p:txBody>
      </p:sp>
      <p:sp>
        <p:nvSpPr>
          <p:cNvPr id="11" name="Content Placeholder 2"/>
          <p:cNvSpPr txBox="1">
            <a:spLocks/>
          </p:cNvSpPr>
          <p:nvPr/>
        </p:nvSpPr>
        <p:spPr>
          <a:xfrm>
            <a:off x="152400" y="1524000"/>
            <a:ext cx="8763000" cy="914400"/>
          </a:xfrm>
          <a:prstGeom prst="rect">
            <a:avLst/>
          </a:prstGeom>
        </p:spPr>
        <p:txBody>
          <a:bodyPr vert="horz">
            <a:normAutofit fontScale="92500" lnSpcReduction="20000"/>
          </a:bodyPr>
          <a:lstStyle/>
          <a:p>
            <a:pPr marL="228600" lvl="0" indent="-228600" algn="just">
              <a:spcBef>
                <a:spcPct val="20000"/>
              </a:spcBef>
              <a:buClr>
                <a:schemeClr val="accent1"/>
              </a:buClr>
              <a:buSzPct val="85000"/>
              <a:defRPr/>
            </a:pPr>
            <a:r>
              <a:rPr lang="en-US" sz="2800" b="1" dirty="0" smtClean="0"/>
              <a:t>	</a:t>
            </a:r>
            <a:r>
              <a:rPr lang="en-US" sz="2200" b="1" dirty="0" smtClean="0"/>
              <a:t>Docker Engine</a:t>
            </a:r>
            <a:r>
              <a:rPr lang="en-US" sz="2300" dirty="0" smtClean="0"/>
              <a:t> </a:t>
            </a:r>
            <a:r>
              <a:rPr lang="en-US" sz="1400" dirty="0" smtClean="0"/>
              <a:t>is THE core piece of technology that allows you to run containers. In order for a container to run on any Linux host, at a minimum, the Docker Engine needs to be installed. Then the container can run on any Linux host where Docker Engine is installed, providing the benefit of portability, without doing any application specific configuration changes on each host.</a:t>
            </a:r>
            <a:endParaRPr lang="en-US" sz="800" b="1" dirty="0"/>
          </a:p>
        </p:txBody>
      </p:sp>
      <p:sp>
        <p:nvSpPr>
          <p:cNvPr id="15" name="Content Placeholder 2"/>
          <p:cNvSpPr txBox="1">
            <a:spLocks/>
          </p:cNvSpPr>
          <p:nvPr/>
        </p:nvSpPr>
        <p:spPr>
          <a:xfrm>
            <a:off x="228600" y="5029200"/>
            <a:ext cx="8686800" cy="1295400"/>
          </a:xfrm>
          <a:prstGeom prst="rect">
            <a:avLst/>
          </a:prstGeom>
        </p:spPr>
        <p:txBody>
          <a:bodyPr vert="horz">
            <a:normAutofit/>
          </a:bodyPr>
          <a:lstStyle/>
          <a:p>
            <a:pPr marL="228600" lvl="0" indent="-228600" algn="just">
              <a:spcBef>
                <a:spcPct val="20000"/>
              </a:spcBef>
              <a:buClr>
                <a:schemeClr val="accent1"/>
              </a:buClr>
              <a:buSzPct val="85000"/>
              <a:defRPr/>
            </a:pPr>
            <a:r>
              <a:rPr kumimoji="0" lang="en-GB" sz="2700" i="0" u="none" strike="noStrike" kern="1200" cap="none" spc="0" normalizeH="0" baseline="0" noProof="0" dirty="0" smtClean="0">
                <a:ln>
                  <a:noFill/>
                </a:ln>
                <a:solidFill>
                  <a:schemeClr val="tx1"/>
                </a:solidFill>
                <a:effectLst/>
                <a:uLnTx/>
                <a:uFillTx/>
                <a:latin typeface="+mn-lt"/>
                <a:ea typeface="+mn-ea"/>
                <a:cs typeface="+mn-cs"/>
              </a:rPr>
              <a:t>	</a:t>
            </a: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a:p>
        </p:txBody>
      </p:sp>
      <p:sp>
        <p:nvSpPr>
          <p:cNvPr id="12" name="Content Placeholder 2"/>
          <p:cNvSpPr txBox="1">
            <a:spLocks/>
          </p:cNvSpPr>
          <p:nvPr/>
        </p:nvSpPr>
        <p:spPr>
          <a:xfrm>
            <a:off x="152400" y="2362200"/>
            <a:ext cx="8763000" cy="381000"/>
          </a:xfrm>
          <a:prstGeom prst="rect">
            <a:avLst/>
          </a:prstGeom>
        </p:spPr>
        <p:txBody>
          <a:bodyPr vert="horz">
            <a:normAutofit lnSpcReduction="10000"/>
          </a:bodyPr>
          <a:lstStyle/>
          <a:p>
            <a:pPr marL="228600" lvl="0" indent="-228600" algn="just">
              <a:spcBef>
                <a:spcPct val="20000"/>
              </a:spcBef>
              <a:buClr>
                <a:schemeClr val="accent1"/>
              </a:buClr>
              <a:buSzPct val="85000"/>
              <a:defRPr/>
            </a:pPr>
            <a:r>
              <a:rPr lang="en-US" sz="1400" b="1" dirty="0" smtClean="0"/>
              <a:t>	</a:t>
            </a:r>
            <a:r>
              <a:rPr lang="en-US" sz="2000" b="1" dirty="0" err="1" smtClean="0"/>
              <a:t>Dockerfile</a:t>
            </a:r>
            <a:r>
              <a:rPr lang="en-US" sz="2100" b="1" dirty="0" smtClean="0"/>
              <a:t> </a:t>
            </a:r>
            <a:r>
              <a:rPr lang="en-US" sz="1400" dirty="0" smtClean="0"/>
              <a:t>the text file of Docker instruction used to assemble a Docker Image</a:t>
            </a:r>
          </a:p>
          <a:p>
            <a:pPr marL="274320" lvl="0" indent="-274320">
              <a:spcBef>
                <a:spcPct val="20000"/>
              </a:spcBef>
              <a:buClr>
                <a:schemeClr val="accent1"/>
              </a:buClr>
              <a:buSzPct val="85000"/>
              <a:defRPr/>
            </a:pPr>
            <a:endParaRPr lang="en-US" sz="1400" b="1" dirty="0" smtClean="0"/>
          </a:p>
          <a:p>
            <a:pPr marL="274320" lvl="0" indent="-274320">
              <a:spcBef>
                <a:spcPct val="20000"/>
              </a:spcBef>
              <a:buClr>
                <a:schemeClr val="accent1"/>
              </a:buClr>
              <a:buSzPct val="85000"/>
              <a:defRPr/>
            </a:pPr>
            <a:endParaRPr lang="en-US" sz="1400" b="1" dirty="0"/>
          </a:p>
        </p:txBody>
      </p:sp>
      <p:sp>
        <p:nvSpPr>
          <p:cNvPr id="13" name="Content Placeholder 2"/>
          <p:cNvSpPr txBox="1">
            <a:spLocks/>
          </p:cNvSpPr>
          <p:nvPr/>
        </p:nvSpPr>
        <p:spPr>
          <a:xfrm>
            <a:off x="152400" y="2667000"/>
            <a:ext cx="8839200" cy="304800"/>
          </a:xfrm>
          <a:prstGeom prst="rect">
            <a:avLst/>
          </a:prstGeom>
        </p:spPr>
        <p:txBody>
          <a:bodyPr vert="horz">
            <a:normAutofit fontScale="25000" lnSpcReduction="20000"/>
          </a:bodyPr>
          <a:lstStyle/>
          <a:p>
            <a:pPr marL="228600" lvl="0" indent="-228600" algn="just">
              <a:spcBef>
                <a:spcPct val="20000"/>
              </a:spcBef>
              <a:buClr>
                <a:schemeClr val="accent1"/>
              </a:buClr>
              <a:buSzPct val="85000"/>
              <a:defRPr/>
            </a:pPr>
            <a:r>
              <a:rPr lang="en-US" sz="3200" b="1" dirty="0" smtClean="0"/>
              <a:t>	</a:t>
            </a:r>
            <a:r>
              <a:rPr lang="en-US" sz="5600" b="1" dirty="0" smtClean="0"/>
              <a:t>Image</a:t>
            </a:r>
            <a:r>
              <a:rPr lang="en-US" sz="3200" b="1" dirty="0" smtClean="0"/>
              <a:t> </a:t>
            </a:r>
            <a:r>
              <a:rPr lang="en-US" sz="5600" dirty="0" smtClean="0"/>
              <a:t>hierarchies of files built from a </a:t>
            </a:r>
            <a:r>
              <a:rPr lang="en-US" sz="5600" dirty="0" err="1" smtClean="0"/>
              <a:t>Dockerfile</a:t>
            </a:r>
            <a:r>
              <a:rPr lang="en-US" sz="5600" dirty="0" smtClean="0"/>
              <a:t>, the file used as 	input to the </a:t>
            </a:r>
            <a:r>
              <a:rPr lang="en-US" sz="5600" dirty="0" err="1" smtClean="0"/>
              <a:t>docker</a:t>
            </a:r>
            <a:r>
              <a:rPr lang="en-US" sz="5600" dirty="0" smtClean="0"/>
              <a:t> build command </a:t>
            </a:r>
          </a:p>
          <a:p>
            <a:pPr marL="274320" lvl="0" indent="-274320">
              <a:spcBef>
                <a:spcPct val="20000"/>
              </a:spcBef>
              <a:buClr>
                <a:schemeClr val="accent1"/>
              </a:buClr>
              <a:buSzPct val="85000"/>
              <a:defRPr/>
            </a:pPr>
            <a:endParaRPr lang="en-US" sz="5600" dirty="0" smtClean="0"/>
          </a:p>
          <a:p>
            <a:pPr marL="274320" lvl="0" indent="-274320">
              <a:spcBef>
                <a:spcPct val="20000"/>
              </a:spcBef>
              <a:buClr>
                <a:schemeClr val="accent1"/>
              </a:buClr>
              <a:buSzPct val="85000"/>
              <a:defRPr/>
            </a:pPr>
            <a:endParaRPr lang="en-US" sz="5600" dirty="0" smtClean="0"/>
          </a:p>
        </p:txBody>
      </p:sp>
      <p:sp>
        <p:nvSpPr>
          <p:cNvPr id="17" name="Content Placeholder 2"/>
          <p:cNvSpPr txBox="1">
            <a:spLocks/>
          </p:cNvSpPr>
          <p:nvPr/>
        </p:nvSpPr>
        <p:spPr>
          <a:xfrm>
            <a:off x="160891" y="2971800"/>
            <a:ext cx="8839200" cy="304800"/>
          </a:xfrm>
          <a:prstGeom prst="rect">
            <a:avLst/>
          </a:prstGeom>
        </p:spPr>
        <p:txBody>
          <a:bodyPr vert="horz">
            <a:normAutofit fontScale="25000" lnSpcReduction="20000"/>
          </a:bodyPr>
          <a:lstStyle/>
          <a:p>
            <a:pPr marL="228600" lvl="0" indent="-228600" algn="just">
              <a:spcBef>
                <a:spcPct val="20000"/>
              </a:spcBef>
              <a:buClr>
                <a:schemeClr val="accent1"/>
              </a:buClr>
              <a:buSzPct val="85000"/>
              <a:defRPr/>
            </a:pPr>
            <a:r>
              <a:rPr lang="en-US" sz="3200" b="1" dirty="0" smtClean="0"/>
              <a:t>	</a:t>
            </a:r>
            <a:r>
              <a:rPr lang="en-US" sz="8000" b="1" dirty="0" smtClean="0"/>
              <a:t>Container</a:t>
            </a:r>
            <a:r>
              <a:rPr lang="en-US" sz="5600" b="1" dirty="0" smtClean="0"/>
              <a:t>  </a:t>
            </a:r>
            <a:r>
              <a:rPr lang="en-US" sz="5600" dirty="0" smtClean="0"/>
              <a:t>running instance of an Image using the </a:t>
            </a:r>
            <a:r>
              <a:rPr lang="en-US" sz="5600" dirty="0" err="1" smtClean="0"/>
              <a:t>docker</a:t>
            </a:r>
            <a:r>
              <a:rPr lang="en-US" sz="5600" dirty="0" smtClean="0"/>
              <a:t> run command</a:t>
            </a:r>
          </a:p>
          <a:p>
            <a:pPr marL="274320" lvl="0" indent="-274320">
              <a:spcBef>
                <a:spcPct val="20000"/>
              </a:spcBef>
              <a:buClr>
                <a:schemeClr val="accent1"/>
              </a:buClr>
              <a:buSzPct val="85000"/>
              <a:defRPr/>
            </a:pPr>
            <a:endParaRPr lang="en-US" sz="5600" dirty="0" smtClean="0"/>
          </a:p>
          <a:p>
            <a:pPr marL="274320" lvl="0" indent="-274320">
              <a:spcBef>
                <a:spcPct val="20000"/>
              </a:spcBef>
              <a:buClr>
                <a:schemeClr val="accent1"/>
              </a:buClr>
              <a:buSzPct val="85000"/>
              <a:defRPr/>
            </a:pPr>
            <a:endParaRPr lang="en-US" sz="5600" dirty="0" smtClean="0"/>
          </a:p>
        </p:txBody>
      </p:sp>
      <p:sp>
        <p:nvSpPr>
          <p:cNvPr id="18" name="Content Placeholder 2"/>
          <p:cNvSpPr txBox="1">
            <a:spLocks/>
          </p:cNvSpPr>
          <p:nvPr/>
        </p:nvSpPr>
        <p:spPr>
          <a:xfrm>
            <a:off x="152400" y="3657600"/>
            <a:ext cx="8839200" cy="304800"/>
          </a:xfrm>
          <a:prstGeom prst="rect">
            <a:avLst/>
          </a:prstGeom>
        </p:spPr>
        <p:txBody>
          <a:bodyPr vert="horz">
            <a:normAutofit fontScale="25000" lnSpcReduction="20000"/>
          </a:bodyPr>
          <a:lstStyle/>
          <a:p>
            <a:pPr marL="228600" lvl="0" indent="-228600" algn="just">
              <a:spcBef>
                <a:spcPct val="20000"/>
              </a:spcBef>
              <a:buClr>
                <a:schemeClr val="accent1"/>
              </a:buClr>
              <a:buSzPct val="85000"/>
              <a:defRPr/>
            </a:pPr>
            <a:r>
              <a:rPr lang="en-US" sz="8000" b="1" dirty="0" smtClean="0"/>
              <a:t>	Docker Client </a:t>
            </a:r>
            <a:r>
              <a:rPr lang="en-US" sz="5600" b="1" dirty="0" smtClean="0"/>
              <a:t>– </a:t>
            </a:r>
            <a:r>
              <a:rPr lang="en-US" sz="5600" dirty="0" smtClean="0"/>
              <a:t>Command line interface (CLI) for </a:t>
            </a:r>
            <a:r>
              <a:rPr lang="en-US" sz="5600" dirty="0" err="1" smtClean="0"/>
              <a:t>interfaceing</a:t>
            </a:r>
            <a:r>
              <a:rPr lang="en-US" sz="5600" dirty="0" smtClean="0"/>
              <a:t> with the Docker</a:t>
            </a:r>
          </a:p>
          <a:p>
            <a:pPr marL="274320" lvl="0" indent="-274320">
              <a:spcBef>
                <a:spcPct val="20000"/>
              </a:spcBef>
              <a:buClr>
                <a:schemeClr val="accent1"/>
              </a:buClr>
              <a:buSzPct val="85000"/>
              <a:defRPr/>
            </a:pPr>
            <a:endParaRPr lang="en-US" sz="5600" dirty="0" smtClean="0"/>
          </a:p>
          <a:p>
            <a:pPr marL="274320" lvl="0" indent="-274320">
              <a:spcBef>
                <a:spcPct val="20000"/>
              </a:spcBef>
              <a:buClr>
                <a:schemeClr val="accent1"/>
              </a:buClr>
              <a:buSzPct val="85000"/>
              <a:defRPr/>
            </a:pPr>
            <a:endParaRPr lang="en-US" sz="5600" dirty="0" smtClean="0"/>
          </a:p>
        </p:txBody>
      </p:sp>
      <p:sp>
        <p:nvSpPr>
          <p:cNvPr id="19" name="Content Placeholder 2"/>
          <p:cNvSpPr txBox="1">
            <a:spLocks/>
          </p:cNvSpPr>
          <p:nvPr/>
        </p:nvSpPr>
        <p:spPr>
          <a:xfrm>
            <a:off x="152400" y="4114800"/>
            <a:ext cx="8839200" cy="304800"/>
          </a:xfrm>
          <a:prstGeom prst="rect">
            <a:avLst/>
          </a:prstGeom>
        </p:spPr>
        <p:txBody>
          <a:bodyPr vert="horz">
            <a:normAutofit fontScale="25000" lnSpcReduction="20000"/>
          </a:bodyPr>
          <a:lstStyle/>
          <a:p>
            <a:pPr marL="228600" lvl="0" indent="-228600" algn="just">
              <a:spcBef>
                <a:spcPct val="20000"/>
              </a:spcBef>
              <a:buClr>
                <a:schemeClr val="accent1"/>
              </a:buClr>
              <a:buSzPct val="85000"/>
              <a:defRPr/>
            </a:pPr>
            <a:r>
              <a:rPr lang="en-US" sz="3200" b="1" dirty="0" smtClean="0"/>
              <a:t>	</a:t>
            </a:r>
            <a:r>
              <a:rPr lang="en-US" sz="8000" b="1" dirty="0" smtClean="0"/>
              <a:t>Registry</a:t>
            </a:r>
            <a:r>
              <a:rPr lang="en-US" sz="5600" b="1" dirty="0" smtClean="0"/>
              <a:t> – </a:t>
            </a:r>
            <a:r>
              <a:rPr lang="en-US" sz="5600" dirty="0" smtClean="0"/>
              <a:t>Image repository</a:t>
            </a:r>
          </a:p>
          <a:p>
            <a:pPr marL="274320" lvl="0" indent="-274320">
              <a:spcBef>
                <a:spcPct val="20000"/>
              </a:spcBef>
              <a:buClr>
                <a:schemeClr val="accent1"/>
              </a:buClr>
              <a:buSzPct val="85000"/>
              <a:defRPr/>
            </a:pPr>
            <a:endParaRPr lang="en-US" sz="5600" dirty="0" smtClean="0"/>
          </a:p>
          <a:p>
            <a:pPr marL="274320" lvl="0" indent="-274320">
              <a:spcBef>
                <a:spcPct val="20000"/>
              </a:spcBef>
              <a:buClr>
                <a:schemeClr val="accent1"/>
              </a:buClr>
              <a:buSzPct val="85000"/>
              <a:defRPr/>
            </a:pPr>
            <a:endParaRPr lang="en-US" sz="5600" dirty="0" smtClean="0"/>
          </a:p>
        </p:txBody>
      </p:sp>
      <p:pic>
        <p:nvPicPr>
          <p:cNvPr id="2051" name="Picture 3"/>
          <p:cNvPicPr>
            <a:picLocks noChangeAspect="1" noChangeArrowheads="1"/>
          </p:cNvPicPr>
          <p:nvPr/>
        </p:nvPicPr>
        <p:blipFill>
          <a:blip r:embed="rId3"/>
          <a:srcRect/>
          <a:stretch>
            <a:fillRect/>
          </a:stretch>
        </p:blipFill>
        <p:spPr bwMode="auto">
          <a:xfrm>
            <a:off x="3962400" y="4135595"/>
            <a:ext cx="4114800" cy="2196746"/>
          </a:xfrm>
          <a:prstGeom prst="rect">
            <a:avLst/>
          </a:prstGeom>
          <a:noFill/>
          <a:ln w="9525">
            <a:noFill/>
            <a:miter lim="800000"/>
            <a:headEnd/>
            <a:tailEnd/>
          </a:ln>
          <a:effectLst/>
        </p:spPr>
      </p:pic>
      <p:sp>
        <p:nvSpPr>
          <p:cNvPr id="14" name="Content Placeholder 2"/>
          <p:cNvSpPr txBox="1">
            <a:spLocks/>
          </p:cNvSpPr>
          <p:nvPr/>
        </p:nvSpPr>
        <p:spPr>
          <a:xfrm>
            <a:off x="155575" y="3303181"/>
            <a:ext cx="8839200" cy="304800"/>
          </a:xfrm>
          <a:prstGeom prst="rect">
            <a:avLst/>
          </a:prstGeom>
        </p:spPr>
        <p:txBody>
          <a:bodyPr vert="horz">
            <a:normAutofit fontScale="25000" lnSpcReduction="20000"/>
          </a:bodyPr>
          <a:lstStyle/>
          <a:p>
            <a:pPr marL="228600" lvl="0" indent="-228600" algn="just">
              <a:spcBef>
                <a:spcPct val="20000"/>
              </a:spcBef>
              <a:buClr>
                <a:schemeClr val="accent1"/>
              </a:buClr>
              <a:buSzPct val="85000"/>
              <a:defRPr/>
            </a:pPr>
            <a:r>
              <a:rPr lang="en-US" sz="3200" b="1" dirty="0" smtClean="0"/>
              <a:t>	</a:t>
            </a:r>
            <a:r>
              <a:rPr lang="en-US" sz="8000" b="1" dirty="0" smtClean="0"/>
              <a:t>Docker Composer</a:t>
            </a:r>
            <a:r>
              <a:rPr lang="en-US" sz="5600" b="1" dirty="0" smtClean="0"/>
              <a:t>  </a:t>
            </a:r>
            <a:r>
              <a:rPr lang="en-US" sz="5600" dirty="0"/>
              <a:t>tool for defining and running multi-container Docker applications.</a:t>
            </a:r>
          </a:p>
          <a:p>
            <a:pPr marL="274320" lvl="0" indent="-274320">
              <a:spcBef>
                <a:spcPct val="20000"/>
              </a:spcBef>
              <a:buClr>
                <a:schemeClr val="accent1"/>
              </a:buClr>
              <a:buSzPct val="85000"/>
              <a:defRPr/>
            </a:pPr>
            <a:endParaRPr lang="en-US" sz="5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609600" y="1752600"/>
            <a:ext cx="8278504" cy="4419600"/>
          </a:xfrm>
          <a:prstGeom prst="rect">
            <a:avLst/>
          </a:prstGeom>
          <a:noFill/>
          <a:ln w="9525">
            <a:noFill/>
            <a:miter lim="800000"/>
            <a:headEnd/>
            <a:tailEnd/>
          </a:ln>
          <a:effectLst/>
        </p:spPr>
      </p:pic>
      <p:sp>
        <p:nvSpPr>
          <p:cNvPr id="5" name="Title 9"/>
          <p:cNvSpPr>
            <a:spLocks noGrp="1"/>
          </p:cNvSpPr>
          <p:nvPr>
            <p:ph type="title"/>
          </p:nvPr>
        </p:nvSpPr>
        <p:spPr>
          <a:xfrm>
            <a:off x="301752" y="152400"/>
            <a:ext cx="8534400" cy="1066800"/>
          </a:xfrm>
        </p:spPr>
        <p:txBody>
          <a:bodyPr anchor="ctr">
            <a:normAutofit/>
          </a:bodyPr>
          <a:lstStyle/>
          <a:p>
            <a:r>
              <a:rPr lang="en-US" dirty="0" smtClean="0"/>
              <a:t>Docker</a:t>
            </a:r>
            <a:r>
              <a:rPr lang="en-US" dirty="0"/>
              <a:t>? </a:t>
            </a:r>
            <a:r>
              <a:rPr lang="en-US" dirty="0" smtClean="0"/>
              <a:t>(architecture)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descr="Image result for docker logo"/>
          <p:cNvSpPr>
            <a:spLocks noChangeAspect="1" noChangeArrowheads="1"/>
          </p:cNvSpPr>
          <p:nvPr/>
        </p:nvSpPr>
        <p:spPr bwMode="auto">
          <a:xfrm>
            <a:off x="155575" y="-1790700"/>
            <a:ext cx="44577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0" name="AutoShape 14"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2" name="AutoShape 16"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01752" y="152400"/>
            <a:ext cx="8534400" cy="1066800"/>
          </a:xfrm>
        </p:spPr>
        <p:txBody>
          <a:bodyPr anchor="ctr">
            <a:normAutofit/>
          </a:bodyPr>
          <a:lstStyle/>
          <a:p>
            <a:r>
              <a:rPr lang="en-US" dirty="0" smtClean="0"/>
              <a:t>Docker</a:t>
            </a:r>
            <a:r>
              <a:rPr lang="en-US" dirty="0"/>
              <a:t>? </a:t>
            </a:r>
            <a:r>
              <a:rPr lang="en-US" dirty="0" smtClean="0"/>
              <a:t>(IV) </a:t>
            </a:r>
            <a:endParaRPr lang="en-US" dirty="0"/>
          </a:p>
        </p:txBody>
      </p:sp>
      <p:sp>
        <p:nvSpPr>
          <p:cNvPr id="11" name="Content Placeholder 2"/>
          <p:cNvSpPr txBox="1">
            <a:spLocks/>
          </p:cNvSpPr>
          <p:nvPr/>
        </p:nvSpPr>
        <p:spPr>
          <a:xfrm>
            <a:off x="190500" y="1578935"/>
            <a:ext cx="8763000" cy="2002465"/>
          </a:xfrm>
          <a:prstGeom prst="rect">
            <a:avLst/>
          </a:prstGeom>
        </p:spPr>
        <p:txBody>
          <a:bodyPr vert="horz">
            <a:normAutofit/>
          </a:bodyPr>
          <a:lstStyle/>
          <a:p>
            <a:pPr marL="228600" lvl="0" indent="-228600" algn="just">
              <a:spcBef>
                <a:spcPct val="20000"/>
              </a:spcBef>
              <a:buClr>
                <a:schemeClr val="accent1"/>
              </a:buClr>
              <a:buSzPct val="85000"/>
              <a:defRPr/>
            </a:pPr>
            <a:r>
              <a:rPr lang="en-US" sz="2000" b="1" dirty="0" smtClean="0"/>
              <a:t>	</a:t>
            </a:r>
            <a:r>
              <a:rPr lang="en-US" b="1" dirty="0" smtClean="0"/>
              <a:t>Advantages for Developers:</a:t>
            </a:r>
            <a:endParaRPr lang="en-US" dirty="0" smtClean="0"/>
          </a:p>
          <a:p>
            <a:pPr marL="228600" lvl="0" indent="-228600" algn="just">
              <a:spcBef>
                <a:spcPct val="20000"/>
              </a:spcBef>
              <a:buClr>
                <a:schemeClr val="accent1"/>
              </a:buClr>
              <a:buSzPct val="85000"/>
              <a:buFont typeface="Arial" pitchFamily="34" charset="0"/>
              <a:buChar char="•"/>
              <a:defRPr/>
            </a:pPr>
            <a:r>
              <a:rPr lang="en-US" dirty="0" smtClean="0"/>
              <a:t>Quickly create ready-to-run packaged applications, with low cost of deployment and replay</a:t>
            </a:r>
          </a:p>
          <a:p>
            <a:pPr marL="228600" lvl="0" indent="-228600" algn="just">
              <a:spcBef>
                <a:spcPct val="20000"/>
              </a:spcBef>
              <a:buClr>
                <a:schemeClr val="accent1"/>
              </a:buClr>
              <a:buSzPct val="85000"/>
              <a:buFont typeface="Arial" pitchFamily="34" charset="0"/>
              <a:buChar char="•"/>
              <a:defRPr/>
            </a:pPr>
            <a:r>
              <a:rPr lang="en-US" dirty="0" smtClean="0"/>
              <a:t>Automate testing, integration, packing</a:t>
            </a:r>
          </a:p>
          <a:p>
            <a:pPr marL="228600" lvl="0" indent="-228600" algn="just">
              <a:spcBef>
                <a:spcPct val="20000"/>
              </a:spcBef>
              <a:buClr>
                <a:schemeClr val="accent1"/>
              </a:buClr>
              <a:buSzPct val="85000"/>
              <a:buFont typeface="Arial" pitchFamily="34" charset="0"/>
              <a:buChar char="•"/>
              <a:defRPr/>
            </a:pPr>
            <a:r>
              <a:rPr lang="en-US" dirty="0" smtClean="0"/>
              <a:t>Reduce/eliminate platform compatibilities  issues (“it works on dev!”)</a:t>
            </a:r>
          </a:p>
          <a:p>
            <a:pPr marL="228600" lvl="0" indent="-228600" algn="just">
              <a:spcBef>
                <a:spcPct val="20000"/>
              </a:spcBef>
              <a:buClr>
                <a:schemeClr val="accent1"/>
              </a:buClr>
              <a:buSzPct val="85000"/>
              <a:buFont typeface="Arial" pitchFamily="34" charset="0"/>
              <a:buChar char="•"/>
              <a:defRPr/>
            </a:pPr>
            <a:r>
              <a:rPr lang="en-US" dirty="0" smtClean="0"/>
              <a:t>Supports next-generation application on </a:t>
            </a:r>
            <a:r>
              <a:rPr lang="en-US" dirty="0" err="1" smtClean="0"/>
              <a:t>microservices</a:t>
            </a:r>
            <a:endParaRPr lang="en-US" dirty="0" smtClean="0"/>
          </a:p>
          <a:p>
            <a:pPr marL="228600" lvl="0" indent="-228600" algn="just">
              <a:spcBef>
                <a:spcPct val="20000"/>
              </a:spcBef>
              <a:buClr>
                <a:schemeClr val="accent1"/>
              </a:buClr>
              <a:buSzPct val="85000"/>
              <a:buFont typeface="Arial" pitchFamily="34" charset="0"/>
              <a:buChar char="•"/>
              <a:defRPr/>
            </a:pPr>
            <a:endParaRPr lang="en-US" dirty="0" smtClean="0"/>
          </a:p>
          <a:p>
            <a:pPr marL="228600" lvl="0" indent="-228600" algn="just">
              <a:spcBef>
                <a:spcPct val="20000"/>
              </a:spcBef>
              <a:buClr>
                <a:schemeClr val="accent1"/>
              </a:buClr>
              <a:buSzPct val="85000"/>
              <a:defRPr/>
            </a:pPr>
            <a:endParaRPr lang="en-US" sz="1050" b="1" dirty="0"/>
          </a:p>
        </p:txBody>
      </p:sp>
      <p:sp>
        <p:nvSpPr>
          <p:cNvPr id="15" name="Content Placeholder 2"/>
          <p:cNvSpPr txBox="1">
            <a:spLocks/>
          </p:cNvSpPr>
          <p:nvPr/>
        </p:nvSpPr>
        <p:spPr>
          <a:xfrm>
            <a:off x="228600" y="5029200"/>
            <a:ext cx="8686800" cy="1295400"/>
          </a:xfrm>
          <a:prstGeom prst="rect">
            <a:avLst/>
          </a:prstGeom>
        </p:spPr>
        <p:txBody>
          <a:bodyPr vert="horz">
            <a:normAutofit/>
          </a:bodyPr>
          <a:lstStyle/>
          <a:p>
            <a:pPr marL="228600" lvl="0" indent="-228600" algn="just">
              <a:spcBef>
                <a:spcPct val="20000"/>
              </a:spcBef>
              <a:buClr>
                <a:schemeClr val="accent1"/>
              </a:buClr>
              <a:buSzPct val="85000"/>
              <a:defRPr/>
            </a:pPr>
            <a:r>
              <a:rPr kumimoji="0" lang="en-GB" sz="2700" i="0" u="none" strike="noStrike" kern="1200" cap="none" spc="0" normalizeH="0" baseline="0" noProof="0" dirty="0" smtClean="0">
                <a:ln>
                  <a:noFill/>
                </a:ln>
                <a:solidFill>
                  <a:schemeClr val="tx1"/>
                </a:solidFill>
                <a:effectLst/>
                <a:uLnTx/>
                <a:uFillTx/>
                <a:latin typeface="+mn-lt"/>
                <a:ea typeface="+mn-ea"/>
                <a:cs typeface="+mn-cs"/>
              </a:rPr>
              <a:t>	</a:t>
            </a: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a:p>
        </p:txBody>
      </p:sp>
      <p:sp>
        <p:nvSpPr>
          <p:cNvPr id="14" name="Content Placeholder 2"/>
          <p:cNvSpPr txBox="1">
            <a:spLocks/>
          </p:cNvSpPr>
          <p:nvPr/>
        </p:nvSpPr>
        <p:spPr>
          <a:xfrm>
            <a:off x="152400" y="3962400"/>
            <a:ext cx="8839200" cy="2362200"/>
          </a:xfrm>
          <a:prstGeom prst="rect">
            <a:avLst/>
          </a:prstGeom>
        </p:spPr>
        <p:txBody>
          <a:bodyPr vert="horz">
            <a:noAutofit/>
          </a:bodyPr>
          <a:lstStyle/>
          <a:p>
            <a:pPr marL="228600" lvl="0" indent="-228600" algn="just">
              <a:spcBef>
                <a:spcPct val="20000"/>
              </a:spcBef>
              <a:buClr>
                <a:schemeClr val="accent1"/>
              </a:buClr>
              <a:buSzPct val="85000"/>
              <a:defRPr/>
            </a:pPr>
            <a:r>
              <a:rPr lang="en-US" sz="2000" b="1" dirty="0" smtClean="0"/>
              <a:t>	</a:t>
            </a:r>
            <a:r>
              <a:rPr lang="en-US" b="1" dirty="0" smtClean="0"/>
              <a:t>Advantages for Operations:</a:t>
            </a:r>
            <a:endParaRPr lang="en-US" dirty="0" smtClean="0"/>
          </a:p>
          <a:p>
            <a:pPr marL="228600" lvl="0" indent="-228600" algn="just">
              <a:spcBef>
                <a:spcPct val="20000"/>
              </a:spcBef>
              <a:buClr>
                <a:schemeClr val="accent1"/>
              </a:buClr>
              <a:buSzPct val="85000"/>
              <a:buFont typeface="Arial" pitchFamily="34" charset="0"/>
              <a:buChar char="•"/>
              <a:defRPr/>
            </a:pPr>
            <a:r>
              <a:rPr lang="en-US" dirty="0" smtClean="0"/>
              <a:t>Improve speed  and frequency of releases, reliability of deployments</a:t>
            </a:r>
          </a:p>
          <a:p>
            <a:pPr marL="228600" lvl="0" indent="-228600" algn="just">
              <a:spcBef>
                <a:spcPct val="20000"/>
              </a:spcBef>
              <a:buClr>
                <a:schemeClr val="accent1"/>
              </a:buClr>
              <a:buSzPct val="85000"/>
              <a:buFont typeface="Arial" pitchFamily="34" charset="0"/>
              <a:buChar char="•"/>
              <a:defRPr/>
            </a:pPr>
            <a:r>
              <a:rPr lang="en-US" dirty="0" smtClean="0"/>
              <a:t>Makes application lifecycle efficient, consistent and repeatable – configure once, run many times</a:t>
            </a:r>
          </a:p>
          <a:p>
            <a:pPr marL="228600" lvl="0" indent="-228600" algn="just">
              <a:spcBef>
                <a:spcPct val="20000"/>
              </a:spcBef>
              <a:buClr>
                <a:schemeClr val="accent1"/>
              </a:buClr>
              <a:buSzPct val="85000"/>
              <a:buFont typeface="Arial" pitchFamily="34" charset="0"/>
              <a:buChar char="•"/>
              <a:defRPr/>
            </a:pPr>
            <a:r>
              <a:rPr lang="en-US" dirty="0" smtClean="0"/>
              <a:t>Eliminate environment inconsistencies between development, test, production</a:t>
            </a:r>
          </a:p>
          <a:p>
            <a:pPr marL="228600" lvl="0" indent="-228600" algn="just">
              <a:spcBef>
                <a:spcPct val="20000"/>
              </a:spcBef>
              <a:buClr>
                <a:schemeClr val="accent1"/>
              </a:buClr>
              <a:buSzPct val="85000"/>
              <a:buFont typeface="Arial" pitchFamily="34" charset="0"/>
              <a:buChar char="•"/>
              <a:defRPr/>
            </a:pPr>
            <a:r>
              <a:rPr lang="en-US" dirty="0" smtClean="0"/>
              <a:t>Improve production application resiliency and scale out /in on demand</a:t>
            </a:r>
          </a:p>
          <a:p>
            <a:pPr marL="228600" lvl="0" indent="-228600" algn="just">
              <a:spcBef>
                <a:spcPct val="20000"/>
              </a:spcBef>
              <a:buClr>
                <a:schemeClr val="accent1"/>
              </a:buClr>
              <a:buSzPct val="85000"/>
              <a:buFont typeface="Arial" pitchFamily="34" charset="0"/>
              <a:buChar char="•"/>
              <a:defRPr/>
            </a:pPr>
            <a:endParaRPr lang="en-US" dirty="0" smtClean="0"/>
          </a:p>
          <a:p>
            <a:pPr marL="228600" lvl="0" indent="-228600" algn="just">
              <a:spcBef>
                <a:spcPct val="20000"/>
              </a:spcBef>
              <a:buClr>
                <a:schemeClr val="accent1"/>
              </a:buClr>
              <a:buSzPct val="85000"/>
              <a:defRPr/>
            </a:pPr>
            <a:endParaRPr lang="en-US" sz="105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0" name="AutoShape 14"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2" name="AutoShape 16"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01752" y="152400"/>
            <a:ext cx="8534400" cy="1066800"/>
          </a:xfrm>
        </p:spPr>
        <p:txBody>
          <a:bodyPr anchor="ctr">
            <a:normAutofit/>
          </a:bodyPr>
          <a:lstStyle/>
          <a:p>
            <a:r>
              <a:rPr lang="en-US" dirty="0" smtClean="0"/>
              <a:t>Docker? (V)</a:t>
            </a:r>
            <a:endParaRPr lang="en-US" dirty="0"/>
          </a:p>
        </p:txBody>
      </p:sp>
      <p:sp>
        <p:nvSpPr>
          <p:cNvPr id="11" name="Content Placeholder 2"/>
          <p:cNvSpPr txBox="1">
            <a:spLocks/>
          </p:cNvSpPr>
          <p:nvPr/>
        </p:nvSpPr>
        <p:spPr>
          <a:xfrm>
            <a:off x="182526" y="3026735"/>
            <a:ext cx="8763000" cy="478465"/>
          </a:xfrm>
          <a:prstGeom prst="rect">
            <a:avLst/>
          </a:prstGeom>
        </p:spPr>
        <p:txBody>
          <a:bodyPr vert="horz">
            <a:normAutofit/>
          </a:bodyPr>
          <a:lstStyle/>
          <a:p>
            <a:pPr marL="228600" lvl="0" indent="-228600" algn="ctr">
              <a:spcBef>
                <a:spcPct val="20000"/>
              </a:spcBef>
              <a:buClr>
                <a:schemeClr val="accent1"/>
              </a:buClr>
              <a:buSzPct val="85000"/>
              <a:defRPr/>
            </a:pPr>
            <a:r>
              <a:rPr lang="en-US" sz="2400" b="1" dirty="0" smtClean="0">
                <a:solidFill>
                  <a:schemeClr val="accent3"/>
                </a:solidFill>
              </a:rPr>
              <a:t>	</a:t>
            </a:r>
            <a:r>
              <a:rPr lang="en-US" sz="2000" b="1" dirty="0" smtClean="0">
                <a:solidFill>
                  <a:schemeClr val="accent3"/>
                </a:solidFill>
              </a:rPr>
              <a:t>Rich ecosystem</a:t>
            </a:r>
            <a:endParaRPr lang="en-US" sz="2000" dirty="0" smtClean="0">
              <a:solidFill>
                <a:schemeClr val="accent3"/>
              </a:solidFill>
            </a:endParaRPr>
          </a:p>
          <a:p>
            <a:pPr marL="228600" lvl="0" indent="-228600" algn="just">
              <a:spcBef>
                <a:spcPct val="20000"/>
              </a:spcBef>
              <a:buClr>
                <a:schemeClr val="accent1"/>
              </a:buClr>
              <a:buSzPct val="85000"/>
              <a:buFont typeface="Arial" pitchFamily="34" charset="0"/>
              <a:buChar char="•"/>
              <a:defRPr/>
            </a:pPr>
            <a:endParaRPr lang="en-US" sz="2000" dirty="0" smtClean="0">
              <a:solidFill>
                <a:schemeClr val="accent3"/>
              </a:solidFill>
            </a:endParaRPr>
          </a:p>
          <a:p>
            <a:pPr marL="228600" lvl="0" indent="-228600" algn="just">
              <a:spcBef>
                <a:spcPct val="20000"/>
              </a:spcBef>
              <a:buClr>
                <a:schemeClr val="accent1"/>
              </a:buClr>
              <a:buSzPct val="85000"/>
              <a:defRPr/>
            </a:pPr>
            <a:endParaRPr lang="en-US" sz="1100" b="1" dirty="0">
              <a:solidFill>
                <a:schemeClr val="accent3"/>
              </a:solidFill>
            </a:endParaRPr>
          </a:p>
        </p:txBody>
      </p:sp>
      <p:sp>
        <p:nvSpPr>
          <p:cNvPr id="15" name="Content Placeholder 2"/>
          <p:cNvSpPr txBox="1">
            <a:spLocks/>
          </p:cNvSpPr>
          <p:nvPr/>
        </p:nvSpPr>
        <p:spPr>
          <a:xfrm>
            <a:off x="228600" y="5029200"/>
            <a:ext cx="8686800" cy="1295400"/>
          </a:xfrm>
          <a:prstGeom prst="rect">
            <a:avLst/>
          </a:prstGeom>
        </p:spPr>
        <p:txBody>
          <a:bodyPr vert="horz">
            <a:normAutofit/>
          </a:bodyPr>
          <a:lstStyle/>
          <a:p>
            <a:pPr marL="228600" lvl="0" indent="-228600" algn="just">
              <a:spcBef>
                <a:spcPct val="20000"/>
              </a:spcBef>
              <a:buClr>
                <a:schemeClr val="accent1"/>
              </a:buClr>
              <a:buSzPct val="85000"/>
              <a:defRPr/>
            </a:pPr>
            <a:r>
              <a:rPr kumimoji="0" lang="en-GB" sz="2700" i="0" u="none" strike="noStrike" kern="1200" cap="none" spc="0" normalizeH="0" baseline="0" noProof="0" dirty="0" smtClean="0">
                <a:ln>
                  <a:noFill/>
                </a:ln>
                <a:solidFill>
                  <a:schemeClr val="tx1"/>
                </a:solidFill>
                <a:effectLst/>
                <a:uLnTx/>
                <a:uFillTx/>
                <a:latin typeface="+mn-lt"/>
                <a:ea typeface="+mn-ea"/>
                <a:cs typeface="+mn-cs"/>
              </a:rPr>
              <a:t>	</a:t>
            </a: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a:p>
        </p:txBody>
      </p:sp>
      <p:sp>
        <p:nvSpPr>
          <p:cNvPr id="3" name="AutoShape 2" descr="Image result for tweet"/>
          <p:cNvSpPr>
            <a:spLocks noChangeAspect="1" noChangeArrowheads="1"/>
          </p:cNvSpPr>
          <p:nvPr/>
        </p:nvSpPr>
        <p:spPr bwMode="auto">
          <a:xfrm>
            <a:off x="155575" y="-457200"/>
            <a:ext cx="1171575" cy="952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tweet"/>
          <p:cNvSpPr>
            <a:spLocks noChangeAspect="1" noChangeArrowheads="1"/>
          </p:cNvSpPr>
          <p:nvPr/>
        </p:nvSpPr>
        <p:spPr bwMode="auto">
          <a:xfrm>
            <a:off x="307975" y="-304800"/>
            <a:ext cx="1171575" cy="952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tweet"/>
          <p:cNvSpPr>
            <a:spLocks noChangeAspect="1" noChangeArrowheads="1"/>
          </p:cNvSpPr>
          <p:nvPr/>
        </p:nvSpPr>
        <p:spPr bwMode="auto">
          <a:xfrm>
            <a:off x="460375" y="-152400"/>
            <a:ext cx="1171575" cy="9525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p:cNvPicPr>
            <a:picLocks noChangeAspect="1" noChangeArrowheads="1"/>
          </p:cNvPicPr>
          <p:nvPr/>
        </p:nvPicPr>
        <p:blipFill>
          <a:blip r:embed="rId3">
            <a:extLst>
              <a:ext uri="{BEBA8EAE-BF5A-486C-A8C5-ECC9F3942E4B}">
                <a14:imgProps xmlns:a14="http://schemas.microsoft.com/office/drawing/2010/main" xmlns="">
                  <a14:imgLayer r:embed="rId4">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1327150" y="1828800"/>
            <a:ext cx="1439863" cy="116872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Content Placeholder 2"/>
          <p:cNvSpPr txBox="1">
            <a:spLocks/>
          </p:cNvSpPr>
          <p:nvPr/>
        </p:nvSpPr>
        <p:spPr>
          <a:xfrm>
            <a:off x="3200400" y="1823484"/>
            <a:ext cx="5181600" cy="1088065"/>
          </a:xfrm>
          <a:prstGeom prst="rect">
            <a:avLst/>
          </a:prstGeom>
        </p:spPr>
        <p:txBody>
          <a:bodyPr vert="horz">
            <a:normAutofit/>
          </a:bodyPr>
          <a:lstStyle/>
          <a:p>
            <a:pPr marL="228600" lvl="0" indent="-228600" algn="just">
              <a:spcBef>
                <a:spcPct val="20000"/>
              </a:spcBef>
              <a:buClr>
                <a:schemeClr val="accent1"/>
              </a:buClr>
              <a:buSzPct val="85000"/>
              <a:defRPr/>
            </a:pPr>
            <a:r>
              <a:rPr lang="en-US" sz="1500" b="1" i="1" dirty="0">
                <a:solidFill>
                  <a:schemeClr val="accent6">
                    <a:lumMod val="75000"/>
                  </a:schemeClr>
                </a:solidFill>
              </a:rPr>
              <a:t>“Docker builds upon concepts of the past but packages them better.”  </a:t>
            </a:r>
            <a:endParaRPr lang="en-US" sz="1500" b="1" i="1" dirty="0" smtClean="0">
              <a:solidFill>
                <a:schemeClr val="accent6">
                  <a:lumMod val="75000"/>
                </a:schemeClr>
              </a:solidFill>
            </a:endParaRPr>
          </a:p>
          <a:p>
            <a:pPr marL="228600" lvl="0" indent="-228600" algn="r">
              <a:spcBef>
                <a:spcPct val="20000"/>
              </a:spcBef>
              <a:buClr>
                <a:schemeClr val="accent1"/>
              </a:buClr>
              <a:buSzPct val="85000"/>
              <a:defRPr/>
            </a:pPr>
            <a:r>
              <a:rPr lang="en-US" sz="1500" b="1" dirty="0" smtClean="0">
                <a:solidFill>
                  <a:schemeClr val="accent6">
                    <a:lumMod val="75000"/>
                  </a:schemeClr>
                </a:solidFill>
              </a:rPr>
              <a:t>@</a:t>
            </a:r>
            <a:r>
              <a:rPr lang="en-US" sz="1500" b="1" dirty="0" err="1">
                <a:solidFill>
                  <a:schemeClr val="accent6">
                    <a:lumMod val="75000"/>
                  </a:schemeClr>
                </a:solidFill>
              </a:rPr>
              <a:t>ChrisChinch</a:t>
            </a:r>
            <a:endParaRPr lang="en-US" sz="1500" b="1" dirty="0">
              <a:solidFill>
                <a:schemeClr val="accent6">
                  <a:lumMod val="75000"/>
                </a:schemeClr>
              </a:solidFill>
            </a:endParaRPr>
          </a:p>
          <a:p>
            <a:pPr marL="228600" lvl="0" indent="-228600" algn="just">
              <a:spcBef>
                <a:spcPct val="20000"/>
              </a:spcBef>
              <a:buClr>
                <a:schemeClr val="accent1"/>
              </a:buClr>
              <a:buSzPct val="85000"/>
              <a:buFont typeface="Arial" pitchFamily="34" charset="0"/>
              <a:buChar char="•"/>
              <a:defRPr/>
            </a:pPr>
            <a:endParaRPr lang="en-US" sz="1500" dirty="0" smtClean="0">
              <a:solidFill>
                <a:schemeClr val="accent6">
                  <a:lumMod val="75000"/>
                </a:schemeClr>
              </a:solidFill>
            </a:endParaRPr>
          </a:p>
          <a:p>
            <a:pPr marL="228600" lvl="0" indent="-228600" algn="just">
              <a:spcBef>
                <a:spcPct val="20000"/>
              </a:spcBef>
              <a:buClr>
                <a:schemeClr val="accent1"/>
              </a:buClr>
              <a:buSzPct val="85000"/>
              <a:defRPr/>
            </a:pPr>
            <a:endParaRPr lang="en-US" sz="1500" b="1" dirty="0">
              <a:solidFill>
                <a:schemeClr val="accent6">
                  <a:lumMod val="75000"/>
                </a:schemeClr>
              </a:solidFill>
            </a:endParaRPr>
          </a:p>
        </p:txBody>
      </p:sp>
      <p:sp>
        <p:nvSpPr>
          <p:cNvPr id="17" name="Content Placeholder 2"/>
          <p:cNvSpPr txBox="1">
            <a:spLocks/>
          </p:cNvSpPr>
          <p:nvPr/>
        </p:nvSpPr>
        <p:spPr>
          <a:xfrm>
            <a:off x="152400" y="3733800"/>
            <a:ext cx="8839200" cy="457200"/>
          </a:xfrm>
          <a:prstGeom prst="rect">
            <a:avLst/>
          </a:prstGeom>
        </p:spPr>
        <p:txBody>
          <a:bodyPr vert="horz">
            <a:noAutofit/>
          </a:bodyPr>
          <a:lstStyle/>
          <a:p>
            <a:pPr lvl="0" algn="just">
              <a:spcBef>
                <a:spcPct val="20000"/>
              </a:spcBef>
              <a:buClr>
                <a:schemeClr val="accent1"/>
              </a:buClr>
              <a:buSzPct val="85000"/>
              <a:defRPr/>
            </a:pPr>
            <a:r>
              <a:rPr lang="en-US" b="1" u="sng" dirty="0">
                <a:solidFill>
                  <a:schemeClr val="accent3"/>
                </a:solidFill>
              </a:rPr>
              <a:t>Contributors </a:t>
            </a:r>
            <a:r>
              <a:rPr lang="en-US" b="1" dirty="0" smtClean="0">
                <a:solidFill>
                  <a:schemeClr val="accent3"/>
                </a:solidFill>
              </a:rPr>
              <a:t>	</a:t>
            </a:r>
            <a:r>
              <a:rPr lang="en-US" sz="1600" b="1" dirty="0" smtClean="0">
                <a:solidFill>
                  <a:schemeClr val="accent3"/>
                </a:solidFill>
                <a:latin typeface="Aharoni" panose="02010803020104030203" pitchFamily="2" charset="-79"/>
                <a:cs typeface="Aharoni" panose="02010803020104030203" pitchFamily="2" charset="-79"/>
              </a:rPr>
              <a:t>The </a:t>
            </a:r>
            <a:r>
              <a:rPr lang="en-US" sz="1600" b="1" dirty="0">
                <a:solidFill>
                  <a:schemeClr val="accent3"/>
                </a:solidFill>
                <a:latin typeface="Aharoni" panose="02010803020104030203" pitchFamily="2" charset="-79"/>
                <a:cs typeface="Aharoni" panose="02010803020104030203" pitchFamily="2" charset="-79"/>
              </a:rPr>
              <a:t>Docker team, Cisco, Google, Huawei, IBM, Microsoft, and Red Hat.</a:t>
            </a:r>
            <a:endParaRPr lang="en-US" sz="1050" b="1" dirty="0">
              <a:solidFill>
                <a:schemeClr val="accent3"/>
              </a:solidFill>
              <a:latin typeface="Aharoni" panose="02010803020104030203" pitchFamily="2" charset="-79"/>
              <a:cs typeface="Aharoni" panose="02010803020104030203" pitchFamily="2" charset="-79"/>
            </a:endParaRPr>
          </a:p>
        </p:txBody>
      </p:sp>
      <p:sp>
        <p:nvSpPr>
          <p:cNvPr id="19" name="Content Placeholder 2"/>
          <p:cNvSpPr txBox="1">
            <a:spLocks/>
          </p:cNvSpPr>
          <p:nvPr/>
        </p:nvSpPr>
        <p:spPr>
          <a:xfrm>
            <a:off x="156572" y="4343400"/>
            <a:ext cx="8839200" cy="457200"/>
          </a:xfrm>
          <a:prstGeom prst="rect">
            <a:avLst/>
          </a:prstGeom>
        </p:spPr>
        <p:txBody>
          <a:bodyPr vert="horz">
            <a:noAutofit/>
          </a:bodyPr>
          <a:lstStyle/>
          <a:p>
            <a:pPr lvl="0" algn="just">
              <a:spcBef>
                <a:spcPct val="20000"/>
              </a:spcBef>
              <a:buClr>
                <a:schemeClr val="accent1"/>
              </a:buClr>
              <a:buSzPct val="85000"/>
              <a:defRPr/>
            </a:pPr>
            <a:r>
              <a:rPr lang="en-US" b="1" u="sng" dirty="0" smtClean="0">
                <a:solidFill>
                  <a:schemeClr val="accent3"/>
                </a:solidFill>
              </a:rPr>
              <a:t>Docker Hub</a:t>
            </a:r>
            <a:r>
              <a:rPr lang="en-US" dirty="0" smtClean="0">
                <a:solidFill>
                  <a:schemeClr val="accent3"/>
                </a:solidFill>
              </a:rPr>
              <a:t>	</a:t>
            </a:r>
            <a:r>
              <a:rPr lang="en-US" sz="1600" dirty="0" smtClean="0">
                <a:solidFill>
                  <a:schemeClr val="accent3"/>
                </a:solidFill>
                <a:latin typeface="Aharoni" panose="02010803020104030203" pitchFamily="2" charset="-79"/>
                <a:cs typeface="Aharoni" panose="02010803020104030203" pitchFamily="2" charset="-79"/>
              </a:rPr>
              <a:t>Repository with 100.000+ applications </a:t>
            </a:r>
            <a:endParaRPr lang="en-US" sz="1400" dirty="0">
              <a:solidFill>
                <a:schemeClr val="accent3"/>
              </a:solidFill>
              <a:latin typeface="Aharoni" panose="02010803020104030203" pitchFamily="2" charset="-79"/>
              <a:cs typeface="Aharoni" panose="02010803020104030203" pitchFamily="2" charset="-79"/>
            </a:endParaRPr>
          </a:p>
        </p:txBody>
      </p:sp>
      <p:sp>
        <p:nvSpPr>
          <p:cNvPr id="20" name="Content Placeholder 2"/>
          <p:cNvSpPr txBox="1">
            <a:spLocks/>
          </p:cNvSpPr>
          <p:nvPr/>
        </p:nvSpPr>
        <p:spPr>
          <a:xfrm>
            <a:off x="152400" y="4991100"/>
            <a:ext cx="8839200" cy="457200"/>
          </a:xfrm>
          <a:prstGeom prst="rect">
            <a:avLst/>
          </a:prstGeom>
        </p:spPr>
        <p:txBody>
          <a:bodyPr vert="horz">
            <a:noAutofit/>
          </a:bodyPr>
          <a:lstStyle/>
          <a:p>
            <a:pPr lvl="0" algn="just">
              <a:spcBef>
                <a:spcPct val="20000"/>
              </a:spcBef>
              <a:buClr>
                <a:schemeClr val="accent1"/>
              </a:buClr>
              <a:buSzPct val="85000"/>
              <a:defRPr/>
            </a:pPr>
            <a:r>
              <a:rPr lang="en-US" b="1" u="sng" dirty="0" smtClean="0">
                <a:solidFill>
                  <a:schemeClr val="accent3"/>
                </a:solidFill>
              </a:rPr>
              <a:t>GitHub</a:t>
            </a:r>
            <a:r>
              <a:rPr lang="en-US" b="1" dirty="0" smtClean="0">
                <a:solidFill>
                  <a:schemeClr val="accent3"/>
                </a:solidFill>
              </a:rPr>
              <a:t>		</a:t>
            </a:r>
            <a:r>
              <a:rPr lang="en-US" sz="1600" b="1" dirty="0" smtClean="0">
                <a:solidFill>
                  <a:schemeClr val="accent3"/>
                </a:solidFill>
                <a:latin typeface="Aharoni" panose="02010803020104030203" pitchFamily="2" charset="-79"/>
                <a:cs typeface="Aharoni" panose="02010803020104030203" pitchFamily="2" charset="-79"/>
              </a:rPr>
              <a:t>Integration with GitHub ensures extensions</a:t>
            </a:r>
            <a:endParaRPr lang="en-US" sz="1400" b="1" dirty="0">
              <a:solidFill>
                <a:schemeClr val="accent3"/>
              </a:solidFill>
              <a:latin typeface="Aharoni" panose="02010803020104030203" pitchFamily="2" charset="-79"/>
              <a:cs typeface="Aharoni" panose="02010803020104030203" pitchFamily="2" charset="-79"/>
            </a:endParaRPr>
          </a:p>
        </p:txBody>
      </p:sp>
      <p:sp>
        <p:nvSpPr>
          <p:cNvPr id="21" name="Content Placeholder 2"/>
          <p:cNvSpPr txBox="1">
            <a:spLocks/>
          </p:cNvSpPr>
          <p:nvPr/>
        </p:nvSpPr>
        <p:spPr>
          <a:xfrm>
            <a:off x="155575" y="5600700"/>
            <a:ext cx="8839200" cy="723900"/>
          </a:xfrm>
          <a:prstGeom prst="rect">
            <a:avLst/>
          </a:prstGeom>
        </p:spPr>
        <p:txBody>
          <a:bodyPr vert="horz">
            <a:noAutofit/>
          </a:bodyPr>
          <a:lstStyle/>
          <a:p>
            <a:pPr lvl="0" algn="just">
              <a:spcBef>
                <a:spcPct val="20000"/>
              </a:spcBef>
              <a:buClr>
                <a:schemeClr val="accent1"/>
              </a:buClr>
              <a:buSzPct val="85000"/>
              <a:defRPr/>
            </a:pPr>
            <a:r>
              <a:rPr lang="en-US" b="1" u="sng" dirty="0" smtClean="0">
                <a:solidFill>
                  <a:schemeClr val="accent3"/>
                </a:solidFill>
              </a:rPr>
              <a:t>Commercial</a:t>
            </a:r>
          </a:p>
          <a:p>
            <a:pPr algn="just">
              <a:spcBef>
                <a:spcPct val="20000"/>
              </a:spcBef>
              <a:buClr>
                <a:schemeClr val="accent1"/>
              </a:buClr>
              <a:buSzPct val="85000"/>
              <a:defRPr/>
            </a:pPr>
            <a:r>
              <a:rPr lang="en-US" b="1" u="sng" dirty="0" smtClean="0">
                <a:solidFill>
                  <a:schemeClr val="accent3"/>
                </a:solidFill>
              </a:rPr>
              <a:t>Repositories</a:t>
            </a:r>
            <a:r>
              <a:rPr lang="en-US" b="1" dirty="0" smtClean="0">
                <a:solidFill>
                  <a:schemeClr val="accent3"/>
                </a:solidFill>
              </a:rPr>
              <a:t>	</a:t>
            </a:r>
            <a:r>
              <a:rPr lang="en-US" sz="1600" b="1" dirty="0" err="1" smtClean="0">
                <a:solidFill>
                  <a:schemeClr val="accent3"/>
                </a:solidFill>
                <a:latin typeface="Aharoni" panose="02010803020104030203" pitchFamily="2" charset="-79"/>
                <a:cs typeface="Aharoni" panose="02010803020104030203" pitchFamily="2" charset="-79"/>
              </a:rPr>
              <a:t>Bitnami</a:t>
            </a:r>
            <a:r>
              <a:rPr lang="en-US" sz="1600" b="1" dirty="0">
                <a:solidFill>
                  <a:schemeClr val="accent3"/>
                </a:solidFill>
                <a:latin typeface="Aharoni" panose="02010803020104030203" pitchFamily="2" charset="-79"/>
                <a:cs typeface="Aharoni" panose="02010803020104030203" pitchFamily="2" charset="-79"/>
              </a:rPr>
              <a:t>, </a:t>
            </a:r>
            <a:r>
              <a:rPr lang="en-US" sz="1600" b="1" dirty="0" err="1">
                <a:solidFill>
                  <a:schemeClr val="accent3"/>
                </a:solidFill>
                <a:latin typeface="Aharoni" panose="02010803020104030203" pitchFamily="2" charset="-79"/>
                <a:cs typeface="Aharoni" panose="02010803020104030203" pitchFamily="2" charset="-79"/>
              </a:rPr>
              <a:t>Jfrog</a:t>
            </a:r>
            <a:r>
              <a:rPr lang="en-US" sz="1600" b="1" dirty="0">
                <a:solidFill>
                  <a:schemeClr val="accent3"/>
                </a:solidFill>
                <a:latin typeface="Aharoni" panose="02010803020104030203" pitchFamily="2" charset="-79"/>
                <a:cs typeface="Aharoni" panose="02010803020104030203" pitchFamily="2" charset="-79"/>
              </a:rPr>
              <a:t> </a:t>
            </a:r>
            <a:r>
              <a:rPr lang="en-US" sz="1600" b="1" dirty="0" err="1">
                <a:solidFill>
                  <a:schemeClr val="accent3"/>
                </a:solidFill>
                <a:latin typeface="Aharoni" panose="02010803020104030203" pitchFamily="2" charset="-79"/>
                <a:cs typeface="Aharoni" panose="02010803020104030203" pitchFamily="2" charset="-79"/>
              </a:rPr>
              <a:t>Artifactory</a:t>
            </a:r>
            <a:r>
              <a:rPr lang="en-US" sz="1600" b="1" dirty="0">
                <a:solidFill>
                  <a:schemeClr val="accent3"/>
                </a:solidFill>
                <a:latin typeface="Aharoni" panose="02010803020104030203" pitchFamily="2" charset="-79"/>
                <a:cs typeface="Aharoni" panose="02010803020104030203" pitchFamily="2" charset="-79"/>
              </a:rPr>
              <a:t>, Amazon EC2 Container Registry</a:t>
            </a:r>
            <a:endParaRPr lang="en-US" sz="1400" b="1" dirty="0">
              <a:solidFill>
                <a:schemeClr val="accent3"/>
              </a:solidFill>
              <a:latin typeface="Aharoni" panose="02010803020104030203" pitchFamily="2" charset="-79"/>
              <a:cs typeface="Aharoni" panose="02010803020104030203" pitchFamily="2" charset="-79"/>
            </a:endParaRPr>
          </a:p>
          <a:p>
            <a:pPr lvl="0" algn="just">
              <a:spcBef>
                <a:spcPct val="20000"/>
              </a:spcBef>
              <a:buClr>
                <a:schemeClr val="accent1"/>
              </a:buClr>
              <a:buSzPct val="85000"/>
              <a:defRPr/>
            </a:pPr>
            <a:r>
              <a:rPr lang="en-US" sz="1400" b="1" dirty="0" smtClean="0">
                <a:solidFill>
                  <a:schemeClr val="accent3"/>
                </a:solidFill>
                <a:latin typeface="Aharoni" panose="02010803020104030203" pitchFamily="2" charset="-79"/>
                <a:cs typeface="Aharoni" panose="02010803020104030203" pitchFamily="2" charset="-79"/>
              </a:rPr>
              <a:t> </a:t>
            </a:r>
            <a:endParaRPr lang="en-US" sz="1400" b="1" dirty="0">
              <a:solidFill>
                <a:schemeClr val="accent3"/>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632576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1752" y="152400"/>
            <a:ext cx="8534400" cy="1066800"/>
          </a:xfrm>
        </p:spPr>
        <p:txBody>
          <a:bodyPr anchor="ctr">
            <a:normAutofit/>
          </a:bodyPr>
          <a:lstStyle/>
          <a:p>
            <a:r>
              <a:rPr lang="en-US" dirty="0" smtClean="0"/>
              <a:t>How? (on premises)</a:t>
            </a:r>
            <a:endParaRPr lang="en-US" dirty="0"/>
          </a:p>
        </p:txBody>
      </p:sp>
      <p:sp>
        <p:nvSpPr>
          <p:cNvPr id="15" name="Content Placeholder 2"/>
          <p:cNvSpPr txBox="1">
            <a:spLocks/>
          </p:cNvSpPr>
          <p:nvPr/>
        </p:nvSpPr>
        <p:spPr>
          <a:xfrm>
            <a:off x="228600" y="5029200"/>
            <a:ext cx="8686800" cy="1295400"/>
          </a:xfrm>
          <a:prstGeom prst="rect">
            <a:avLst/>
          </a:prstGeom>
        </p:spPr>
        <p:txBody>
          <a:bodyPr vert="horz">
            <a:normAutofit/>
          </a:bodyPr>
          <a:lstStyle/>
          <a:p>
            <a:pPr marL="228600" lvl="0" indent="-228600" algn="just">
              <a:spcBef>
                <a:spcPct val="20000"/>
              </a:spcBef>
              <a:buClr>
                <a:schemeClr val="accent1"/>
              </a:buClr>
              <a:buSzPct val="85000"/>
              <a:defRPr/>
            </a:pPr>
            <a:r>
              <a:rPr kumimoji="0" lang="en-GB" sz="2700" i="0" u="none" strike="noStrike" kern="1200" cap="none" spc="0" normalizeH="0" baseline="0" noProof="0" dirty="0" smtClean="0">
                <a:ln>
                  <a:noFill/>
                </a:ln>
                <a:solidFill>
                  <a:schemeClr val="tx1"/>
                </a:solidFill>
                <a:effectLst/>
                <a:uLnTx/>
                <a:uFillTx/>
                <a:latin typeface="+mn-lt"/>
                <a:ea typeface="+mn-ea"/>
                <a:cs typeface="+mn-cs"/>
              </a:rPr>
              <a:t>	</a:t>
            </a: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a:p>
        </p:txBody>
      </p:sp>
      <p:sp>
        <p:nvSpPr>
          <p:cNvPr id="9" name="Content Placeholder 2"/>
          <p:cNvSpPr txBox="1">
            <a:spLocks/>
          </p:cNvSpPr>
          <p:nvPr/>
        </p:nvSpPr>
        <p:spPr>
          <a:xfrm>
            <a:off x="152400" y="1447800"/>
            <a:ext cx="8763000" cy="5257800"/>
          </a:xfrm>
          <a:prstGeom prst="rect">
            <a:avLst/>
          </a:prstGeom>
        </p:spPr>
        <p:txBody>
          <a:bodyPr vert="horz">
            <a:normAutofit/>
          </a:bodyPr>
          <a:lstStyle/>
          <a:p>
            <a:pPr marL="514350" lvl="0" indent="-514350" algn="just">
              <a:spcBef>
                <a:spcPct val="20000"/>
              </a:spcBef>
              <a:buClr>
                <a:schemeClr val="accent1"/>
              </a:buClr>
              <a:buSzPct val="85000"/>
              <a:buFont typeface="+mj-lt"/>
              <a:buAutoNum type="arabicPeriod"/>
              <a:defRPr/>
            </a:pPr>
            <a:r>
              <a:rPr lang="en-US" sz="2800" b="1" dirty="0" smtClean="0"/>
              <a:t>	</a:t>
            </a:r>
            <a:r>
              <a:rPr lang="en-US" sz="2400" b="1" dirty="0" smtClean="0"/>
              <a:t>On premises (Windows/Linux OS)</a:t>
            </a:r>
          </a:p>
          <a:p>
            <a:pPr marL="971550" lvl="1" indent="-514350" algn="just">
              <a:spcBef>
                <a:spcPct val="20000"/>
              </a:spcBef>
              <a:buClr>
                <a:schemeClr val="accent1"/>
              </a:buClr>
              <a:buSzPct val="85000"/>
              <a:buFont typeface="+mj-lt"/>
              <a:buAutoNum type="alphaLcParenR"/>
              <a:defRPr/>
            </a:pPr>
            <a:r>
              <a:rPr lang="en-US" sz="2000" b="1" dirty="0" err="1" smtClean="0"/>
              <a:t>Verifing</a:t>
            </a:r>
            <a:r>
              <a:rPr lang="en-US" sz="2000" b="1" dirty="0" smtClean="0"/>
              <a:t> installation of Docker package programs</a:t>
            </a:r>
          </a:p>
          <a:p>
            <a:pPr lvl="2" algn="just">
              <a:spcBef>
                <a:spcPct val="20000"/>
              </a:spcBef>
              <a:buClr>
                <a:schemeClr val="accent1"/>
              </a:buClr>
              <a:buSzPct val="85000"/>
              <a:defRPr/>
            </a:pPr>
            <a:r>
              <a:rPr lang="en-US" sz="1400" i="1" dirty="0" smtClean="0"/>
              <a:t>$&gt; </a:t>
            </a:r>
            <a:r>
              <a:rPr lang="en-US" sz="1400" i="1" dirty="0" err="1" smtClean="0"/>
              <a:t>docker</a:t>
            </a:r>
            <a:r>
              <a:rPr lang="en-US" sz="1400" i="1" dirty="0" smtClean="0"/>
              <a:t> –version </a:t>
            </a:r>
            <a:r>
              <a:rPr lang="en-US" sz="1400" dirty="0" smtClean="0"/>
              <a:t>=&gt; </a:t>
            </a:r>
            <a:r>
              <a:rPr lang="en-US" sz="1400" dirty="0" smtClean="0">
                <a:latin typeface="Courier New" panose="02070309020205020404" pitchFamily="49" charset="0"/>
                <a:cs typeface="Courier New" panose="02070309020205020404" pitchFamily="49" charset="0"/>
              </a:rPr>
              <a:t>Docker version 1.1x.x, build 57bf6fd</a:t>
            </a:r>
            <a:endParaRPr lang="en-US" sz="1600" dirty="0" smtClean="0">
              <a:latin typeface="Courier New" panose="02070309020205020404" pitchFamily="49" charset="0"/>
              <a:cs typeface="Courier New" panose="02070309020205020404" pitchFamily="49" charset="0"/>
            </a:endParaRPr>
          </a:p>
          <a:p>
            <a:pPr marL="914400" lvl="1" indent="-457200" algn="just">
              <a:spcBef>
                <a:spcPct val="20000"/>
              </a:spcBef>
              <a:buClr>
                <a:schemeClr val="accent1"/>
              </a:buClr>
              <a:buSzPct val="85000"/>
              <a:buFont typeface="+mj-lt"/>
              <a:buAutoNum type="alphaLcParenR"/>
              <a:defRPr/>
            </a:pPr>
            <a:r>
              <a:rPr lang="en-US" sz="2000" b="1" dirty="0" smtClean="0"/>
              <a:t>Obtain</a:t>
            </a:r>
            <a:r>
              <a:rPr lang="en-US" sz="2300" b="1" dirty="0" smtClean="0"/>
              <a:t> </a:t>
            </a:r>
            <a:r>
              <a:rPr lang="en-US" sz="2300" b="1" dirty="0"/>
              <a:t>a Docker image from </a:t>
            </a:r>
            <a:r>
              <a:rPr lang="en-US" sz="2300" b="1" dirty="0" smtClean="0"/>
              <a:t>any </a:t>
            </a:r>
            <a:r>
              <a:rPr lang="en-US" sz="2300" b="1" dirty="0" err="1" smtClean="0"/>
              <a:t>docker</a:t>
            </a:r>
            <a:r>
              <a:rPr lang="en-US" sz="2300" b="1" dirty="0" smtClean="0"/>
              <a:t> repositories </a:t>
            </a:r>
          </a:p>
          <a:p>
            <a:pPr lvl="2" algn="just">
              <a:spcBef>
                <a:spcPct val="20000"/>
              </a:spcBef>
              <a:buClr>
                <a:schemeClr val="accent1"/>
              </a:buClr>
              <a:buSzPct val="85000"/>
              <a:defRPr/>
            </a:pPr>
            <a:r>
              <a:rPr lang="en-US" sz="1400" i="1" dirty="0" smtClean="0"/>
              <a:t>$&gt; </a:t>
            </a:r>
            <a:r>
              <a:rPr lang="en-US" sz="1400" i="1" dirty="0" err="1"/>
              <a:t>docker</a:t>
            </a:r>
            <a:r>
              <a:rPr lang="en-US" sz="1400" i="1" dirty="0"/>
              <a:t> pull </a:t>
            </a:r>
            <a:r>
              <a:rPr lang="en-US" sz="1400" i="1" dirty="0" err="1" smtClean="0"/>
              <a:t>karthequian</a:t>
            </a:r>
            <a:r>
              <a:rPr lang="en-US" sz="1400" i="1" dirty="0" smtClean="0"/>
              <a:t>/</a:t>
            </a:r>
            <a:r>
              <a:rPr lang="en-US" sz="1400" i="1" dirty="0" err="1" smtClean="0"/>
              <a:t>helloworld:latest</a:t>
            </a:r>
            <a:endParaRPr lang="en-US" sz="1400" i="1" dirty="0" smtClean="0"/>
          </a:p>
          <a:p>
            <a:pPr marL="914400" lvl="1" indent="-457200" algn="just">
              <a:spcBef>
                <a:spcPct val="20000"/>
              </a:spcBef>
              <a:buClr>
                <a:schemeClr val="accent1"/>
              </a:buClr>
              <a:buSzPct val="85000"/>
              <a:buFont typeface="+mj-lt"/>
              <a:buAutoNum type="alphaLcParenR"/>
              <a:defRPr/>
            </a:pPr>
            <a:r>
              <a:rPr lang="en-US" sz="2100" b="1" dirty="0" smtClean="0"/>
              <a:t>Run </a:t>
            </a:r>
            <a:r>
              <a:rPr lang="en-US" sz="2100" b="1" dirty="0"/>
              <a:t>Docker instance based on the image </a:t>
            </a:r>
            <a:r>
              <a:rPr lang="en-US" sz="2100" b="1" dirty="0" smtClean="0"/>
              <a:t>file</a:t>
            </a:r>
          </a:p>
          <a:p>
            <a:pPr lvl="2" algn="just">
              <a:spcBef>
                <a:spcPct val="20000"/>
              </a:spcBef>
              <a:buClr>
                <a:schemeClr val="accent1"/>
              </a:buClr>
              <a:buSzPct val="85000"/>
              <a:defRPr/>
            </a:pPr>
            <a:r>
              <a:rPr lang="en-US" sz="1400" dirty="0" smtClean="0"/>
              <a:t>$&gt;</a:t>
            </a:r>
            <a:r>
              <a:rPr lang="en-US" sz="1400" i="1" dirty="0" err="1" smtClean="0"/>
              <a:t>docker</a:t>
            </a:r>
            <a:r>
              <a:rPr lang="en-US" sz="1400" i="1" dirty="0" smtClean="0"/>
              <a:t> </a:t>
            </a:r>
            <a:r>
              <a:rPr lang="en-US" sz="1400" i="1" dirty="0"/>
              <a:t>run -d --name </a:t>
            </a:r>
            <a:r>
              <a:rPr lang="en-US" sz="1400" i="1" dirty="0" err="1" smtClean="0"/>
              <a:t>helloworldapp</a:t>
            </a:r>
            <a:r>
              <a:rPr lang="en-US" sz="1400" i="1" dirty="0" smtClean="0"/>
              <a:t> </a:t>
            </a:r>
            <a:r>
              <a:rPr lang="en-US" sz="1400" i="1" dirty="0"/>
              <a:t>-p 80:80/</a:t>
            </a:r>
            <a:r>
              <a:rPr lang="en-US" sz="1400" i="1" dirty="0" err="1"/>
              <a:t>tcp</a:t>
            </a:r>
            <a:r>
              <a:rPr lang="en-US" sz="1400" i="1" dirty="0"/>
              <a:t> "</a:t>
            </a:r>
            <a:r>
              <a:rPr lang="en-US" sz="1400" i="1" dirty="0" err="1"/>
              <a:t>karthequian</a:t>
            </a:r>
            <a:r>
              <a:rPr lang="en-US" sz="1400" i="1" dirty="0"/>
              <a:t>/</a:t>
            </a:r>
            <a:r>
              <a:rPr lang="en-US" sz="1400" i="1" dirty="0" err="1"/>
              <a:t>helloworld:latest</a:t>
            </a:r>
            <a:r>
              <a:rPr lang="en-US" sz="1400" i="1" dirty="0"/>
              <a:t>"</a:t>
            </a:r>
          </a:p>
          <a:p>
            <a:pPr marL="914400" lvl="1" indent="-457200" algn="just">
              <a:spcBef>
                <a:spcPct val="20000"/>
              </a:spcBef>
              <a:buClr>
                <a:schemeClr val="accent1"/>
              </a:buClr>
              <a:buSzPct val="85000"/>
              <a:buFont typeface="+mj-lt"/>
              <a:buAutoNum type="alphaLcParenR"/>
              <a:defRPr/>
            </a:pPr>
            <a:r>
              <a:rPr lang="en-US" sz="2100" b="1" dirty="0" smtClean="0"/>
              <a:t>List Docker instances running</a:t>
            </a:r>
          </a:p>
          <a:p>
            <a:pPr lvl="1" algn="just">
              <a:spcBef>
                <a:spcPct val="20000"/>
              </a:spcBef>
              <a:buClr>
                <a:schemeClr val="accent1"/>
              </a:buClr>
              <a:buSzPct val="85000"/>
              <a:defRPr/>
            </a:pPr>
            <a:r>
              <a:rPr lang="en-US" sz="1600" i="1" dirty="0" smtClean="0"/>
              <a:t>	</a:t>
            </a:r>
            <a:r>
              <a:rPr lang="en-US" sz="1400" i="1" dirty="0" smtClean="0"/>
              <a:t>$&gt; </a:t>
            </a:r>
            <a:r>
              <a:rPr lang="en-US" sz="1400" i="1" dirty="0" err="1"/>
              <a:t>docker</a:t>
            </a:r>
            <a:r>
              <a:rPr lang="en-US" sz="1400" i="1" dirty="0"/>
              <a:t> </a:t>
            </a:r>
            <a:r>
              <a:rPr lang="en-US" sz="1400" i="1" dirty="0" err="1" smtClean="0"/>
              <a:t>ps</a:t>
            </a:r>
            <a:endParaRPr lang="en-US" sz="1400" i="1" dirty="0"/>
          </a:p>
          <a:p>
            <a:pPr marL="914400" lvl="1" indent="-457200" algn="just">
              <a:spcBef>
                <a:spcPct val="20000"/>
              </a:spcBef>
              <a:buClr>
                <a:schemeClr val="accent1"/>
              </a:buClr>
              <a:buSzPct val="85000"/>
              <a:buFont typeface="+mj-lt"/>
              <a:buAutoNum type="alphaLcParenR" startAt="5"/>
              <a:defRPr/>
            </a:pPr>
            <a:r>
              <a:rPr lang="en-US" sz="2100" b="1" dirty="0"/>
              <a:t>Stop container </a:t>
            </a:r>
            <a:endParaRPr lang="en-US" sz="2100" b="1" dirty="0" smtClean="0"/>
          </a:p>
          <a:p>
            <a:pPr lvl="2" algn="just">
              <a:spcBef>
                <a:spcPct val="20000"/>
              </a:spcBef>
              <a:buClr>
                <a:schemeClr val="accent1"/>
              </a:buClr>
              <a:buSzPct val="85000"/>
              <a:defRPr/>
            </a:pPr>
            <a:r>
              <a:rPr lang="en-US" sz="1400" i="1" dirty="0"/>
              <a:t>$&gt; </a:t>
            </a:r>
            <a:r>
              <a:rPr lang="en-US" sz="1400" i="1" dirty="0" err="1"/>
              <a:t>docker</a:t>
            </a:r>
            <a:r>
              <a:rPr lang="en-US" sz="1400" i="1" dirty="0"/>
              <a:t> stop </a:t>
            </a:r>
            <a:r>
              <a:rPr lang="en-US" sz="1400" i="1" dirty="0" err="1"/>
              <a:t>helloworld_app</a:t>
            </a:r>
            <a:endParaRPr lang="en-US" sz="1400" i="1" dirty="0"/>
          </a:p>
          <a:p>
            <a:pPr marL="971550" lvl="1" indent="-514350" algn="just">
              <a:spcBef>
                <a:spcPct val="20000"/>
              </a:spcBef>
              <a:buClr>
                <a:schemeClr val="accent1"/>
              </a:buClr>
              <a:buSzPct val="85000"/>
              <a:buFont typeface="+mj-lt"/>
              <a:buAutoNum type="alphaLcParenR" startAt="5"/>
              <a:defRPr/>
            </a:pPr>
            <a:r>
              <a:rPr lang="en-US" sz="2300" b="1" dirty="0" smtClean="0"/>
              <a:t>Delete Container</a:t>
            </a:r>
          </a:p>
          <a:p>
            <a:pPr lvl="2" algn="just">
              <a:spcBef>
                <a:spcPct val="20000"/>
              </a:spcBef>
              <a:buClr>
                <a:schemeClr val="accent1"/>
              </a:buClr>
              <a:buSzPct val="85000"/>
              <a:defRPr/>
            </a:pPr>
            <a:r>
              <a:rPr lang="en-US" sz="1400" i="1" dirty="0" smtClean="0"/>
              <a:t>$&gt; </a:t>
            </a:r>
            <a:r>
              <a:rPr lang="en-US" sz="1400" i="1" dirty="0" err="1"/>
              <a:t>docker</a:t>
            </a:r>
            <a:r>
              <a:rPr lang="en-US" sz="1400" i="1" dirty="0"/>
              <a:t> </a:t>
            </a:r>
            <a:r>
              <a:rPr lang="en-US" sz="1400" i="1" dirty="0" err="1"/>
              <a:t>rm</a:t>
            </a:r>
            <a:r>
              <a:rPr lang="en-US" sz="1400" i="1" dirty="0"/>
              <a:t> </a:t>
            </a:r>
            <a:r>
              <a:rPr lang="en-US" sz="1400" i="1" dirty="0" err="1"/>
              <a:t>helloworld_app</a:t>
            </a:r>
            <a:endParaRPr lang="en-US" sz="1400" i="1" dirty="0"/>
          </a:p>
          <a:p>
            <a:pPr marL="228600" lvl="0" indent="-228600" algn="just">
              <a:spcBef>
                <a:spcPct val="20000"/>
              </a:spcBef>
              <a:buClr>
                <a:schemeClr val="accent1"/>
              </a:buClr>
              <a:buSzPct val="85000"/>
              <a:buFont typeface="Arial" pitchFamily="34" charset="0"/>
              <a:buChar char="•"/>
              <a:defRPr/>
            </a:pPr>
            <a:endParaRPr lang="en-US" sz="2300" dirty="0" smtClean="0"/>
          </a:p>
          <a:p>
            <a:pPr marL="228600" lvl="0" indent="-228600" algn="just">
              <a:spcBef>
                <a:spcPct val="20000"/>
              </a:spcBef>
              <a:buClr>
                <a:schemeClr val="accent1"/>
              </a:buClr>
              <a:buSzPct val="85000"/>
              <a:defRPr/>
            </a:pPr>
            <a:endParaRPr lang="en-US" sz="1300" b="1" dirty="0"/>
          </a:p>
        </p:txBody>
      </p:sp>
    </p:spTree>
    <p:extLst>
      <p:ext uri="{BB962C8B-B14F-4D97-AF65-F5344CB8AC3E}">
        <p14:creationId xmlns:p14="http://schemas.microsoft.com/office/powerpoint/2010/main" xmlns="" val="2433212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1752" y="152400"/>
            <a:ext cx="8534400" cy="1066800"/>
          </a:xfrm>
        </p:spPr>
        <p:txBody>
          <a:bodyPr anchor="ctr">
            <a:normAutofit/>
          </a:bodyPr>
          <a:lstStyle/>
          <a:p>
            <a:r>
              <a:rPr lang="en-US" dirty="0" smtClean="0"/>
              <a:t>How? (on premises)</a:t>
            </a:r>
            <a:endParaRPr lang="en-US" dirty="0"/>
          </a:p>
        </p:txBody>
      </p:sp>
      <p:sp>
        <p:nvSpPr>
          <p:cNvPr id="15" name="Content Placeholder 2"/>
          <p:cNvSpPr txBox="1">
            <a:spLocks/>
          </p:cNvSpPr>
          <p:nvPr/>
        </p:nvSpPr>
        <p:spPr>
          <a:xfrm>
            <a:off x="228600" y="5029200"/>
            <a:ext cx="8686800" cy="1295400"/>
          </a:xfrm>
          <a:prstGeom prst="rect">
            <a:avLst/>
          </a:prstGeom>
        </p:spPr>
        <p:txBody>
          <a:bodyPr vert="horz">
            <a:normAutofit/>
          </a:bodyPr>
          <a:lstStyle/>
          <a:p>
            <a:pPr marL="228600" lvl="0" indent="-228600" algn="just">
              <a:spcBef>
                <a:spcPct val="20000"/>
              </a:spcBef>
              <a:buClr>
                <a:schemeClr val="accent1"/>
              </a:buClr>
              <a:buSzPct val="85000"/>
              <a:defRPr/>
            </a:pPr>
            <a:r>
              <a:rPr kumimoji="0" lang="en-GB" sz="2700" i="0" u="none" strike="noStrike" kern="1200" cap="none" spc="0" normalizeH="0" baseline="0" noProof="0" dirty="0" smtClean="0">
                <a:ln>
                  <a:noFill/>
                </a:ln>
                <a:solidFill>
                  <a:schemeClr val="tx1"/>
                </a:solidFill>
                <a:effectLst/>
                <a:uLnTx/>
                <a:uFillTx/>
                <a:latin typeface="+mn-lt"/>
                <a:ea typeface="+mn-ea"/>
                <a:cs typeface="+mn-cs"/>
              </a:rPr>
              <a:t>	</a:t>
            </a: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a:p>
        </p:txBody>
      </p:sp>
      <p:sp>
        <p:nvSpPr>
          <p:cNvPr id="9" name="Content Placeholder 2"/>
          <p:cNvSpPr txBox="1">
            <a:spLocks/>
          </p:cNvSpPr>
          <p:nvPr/>
        </p:nvSpPr>
        <p:spPr>
          <a:xfrm>
            <a:off x="152400" y="1447800"/>
            <a:ext cx="8763000" cy="5257800"/>
          </a:xfrm>
          <a:prstGeom prst="rect">
            <a:avLst/>
          </a:prstGeom>
        </p:spPr>
        <p:txBody>
          <a:bodyPr vert="horz">
            <a:normAutofit/>
          </a:bodyPr>
          <a:lstStyle/>
          <a:p>
            <a:pPr marL="514350" lvl="0" indent="-514350" algn="just">
              <a:spcBef>
                <a:spcPct val="20000"/>
              </a:spcBef>
              <a:buClr>
                <a:schemeClr val="accent1"/>
              </a:buClr>
              <a:buSzPct val="85000"/>
              <a:buFont typeface="+mj-lt"/>
              <a:buAutoNum type="arabicPeriod" startAt="2"/>
              <a:defRPr/>
            </a:pPr>
            <a:r>
              <a:rPr lang="en-US" sz="2800" b="1" dirty="0" smtClean="0"/>
              <a:t>	</a:t>
            </a:r>
            <a:r>
              <a:rPr lang="en-US" sz="2400" b="1" dirty="0" smtClean="0"/>
              <a:t>Build you own Docker Image </a:t>
            </a:r>
            <a:r>
              <a:rPr lang="en-US" sz="2400" b="1" dirty="0" err="1" smtClean="0"/>
              <a:t>Localy</a:t>
            </a:r>
            <a:endParaRPr lang="en-US" sz="2400" b="1" dirty="0" smtClean="0"/>
          </a:p>
          <a:p>
            <a:pPr marL="971550" lvl="1" indent="-514350" algn="just">
              <a:spcBef>
                <a:spcPct val="20000"/>
              </a:spcBef>
              <a:buClr>
                <a:schemeClr val="accent1"/>
              </a:buClr>
              <a:buSzPct val="85000"/>
              <a:buFont typeface="+mj-lt"/>
              <a:buAutoNum type="alphaLcParenR"/>
              <a:defRPr/>
            </a:pPr>
            <a:r>
              <a:rPr lang="en-US" sz="2000" b="1" dirty="0" smtClean="0"/>
              <a:t>Creating a empty file</a:t>
            </a:r>
          </a:p>
          <a:p>
            <a:pPr lvl="2" algn="just">
              <a:spcBef>
                <a:spcPct val="20000"/>
              </a:spcBef>
              <a:buClr>
                <a:schemeClr val="accent1"/>
              </a:buClr>
              <a:buSzPct val="85000"/>
              <a:defRPr/>
            </a:pPr>
            <a:r>
              <a:rPr lang="en-US" sz="1400" dirty="0" smtClean="0"/>
              <a:t>$&gt; </a:t>
            </a:r>
            <a:r>
              <a:rPr lang="en-US" sz="1400" dirty="0"/>
              <a:t>cd </a:t>
            </a:r>
            <a:r>
              <a:rPr lang="en-US" sz="1400" dirty="0" err="1" smtClean="0"/>
              <a:t>mydockerbuild</a:t>
            </a:r>
            <a:endParaRPr lang="en-US" sz="1400" dirty="0" smtClean="0"/>
          </a:p>
          <a:p>
            <a:pPr lvl="2" algn="just">
              <a:spcBef>
                <a:spcPct val="20000"/>
              </a:spcBef>
              <a:buClr>
                <a:schemeClr val="accent1"/>
              </a:buClr>
              <a:buSzPct val="85000"/>
              <a:defRPr/>
            </a:pPr>
            <a:r>
              <a:rPr lang="en-US" sz="1400" dirty="0" smtClean="0"/>
              <a:t>$&gt; </a:t>
            </a:r>
            <a:r>
              <a:rPr lang="en-US" sz="1400" dirty="0"/>
              <a:t>vi </a:t>
            </a:r>
            <a:r>
              <a:rPr lang="en-US" sz="1400" dirty="0" err="1"/>
              <a:t>Dockerfile</a:t>
            </a:r>
            <a:endParaRPr lang="en-US" sz="1400" dirty="0" smtClean="0"/>
          </a:p>
          <a:p>
            <a:pPr marL="971550" lvl="1" indent="-514350" algn="just">
              <a:spcBef>
                <a:spcPct val="20000"/>
              </a:spcBef>
              <a:buClr>
                <a:schemeClr val="accent1"/>
              </a:buClr>
              <a:buSzPct val="85000"/>
              <a:buFont typeface="+mj-lt"/>
              <a:buAutoNum type="alphaLcParenR"/>
              <a:defRPr/>
            </a:pPr>
            <a:r>
              <a:rPr lang="en-US" sz="2000" b="1" dirty="0"/>
              <a:t>Edit file </a:t>
            </a:r>
          </a:p>
          <a:p>
            <a:pPr lvl="2" algn="just">
              <a:spcBef>
                <a:spcPct val="20000"/>
              </a:spcBef>
              <a:buClr>
                <a:schemeClr val="accent1"/>
              </a:buClr>
              <a:buSzPct val="85000"/>
              <a:defRPr/>
            </a:pPr>
            <a:r>
              <a:rPr lang="en-US" sz="1400" dirty="0"/>
              <a:t>FROM </a:t>
            </a:r>
            <a:r>
              <a:rPr lang="en-US" sz="1400" dirty="0" err="1"/>
              <a:t>docker</a:t>
            </a:r>
            <a:r>
              <a:rPr lang="en-US" sz="1400" dirty="0"/>
              <a:t>/</a:t>
            </a:r>
            <a:r>
              <a:rPr lang="en-US" sz="1400" dirty="0" err="1"/>
              <a:t>whalesay:latest</a:t>
            </a:r>
            <a:r>
              <a:rPr lang="en-US" sz="1400" dirty="0"/>
              <a:t> </a:t>
            </a:r>
            <a:endParaRPr lang="en-US" sz="1400" dirty="0" smtClean="0"/>
          </a:p>
          <a:p>
            <a:pPr lvl="2" algn="just">
              <a:spcBef>
                <a:spcPct val="20000"/>
              </a:spcBef>
              <a:buClr>
                <a:schemeClr val="accent1"/>
              </a:buClr>
              <a:buSzPct val="85000"/>
              <a:defRPr/>
            </a:pPr>
            <a:r>
              <a:rPr lang="en-US" sz="1400" dirty="0" smtClean="0"/>
              <a:t>RUN </a:t>
            </a:r>
            <a:r>
              <a:rPr lang="en-US" sz="1400" dirty="0"/>
              <a:t>apt-get -y update &amp;&amp; apt-get install -y </a:t>
            </a:r>
            <a:r>
              <a:rPr lang="en-US" sz="1400" dirty="0" smtClean="0"/>
              <a:t>fortunes</a:t>
            </a:r>
          </a:p>
          <a:p>
            <a:pPr lvl="2" algn="just">
              <a:spcBef>
                <a:spcPct val="20000"/>
              </a:spcBef>
              <a:buClr>
                <a:schemeClr val="accent1"/>
              </a:buClr>
              <a:buSzPct val="85000"/>
              <a:defRPr/>
            </a:pPr>
            <a:r>
              <a:rPr lang="en-US" sz="1400" dirty="0" smtClean="0"/>
              <a:t>CMD </a:t>
            </a:r>
            <a:r>
              <a:rPr lang="en-US" sz="1400" dirty="0"/>
              <a:t>/</a:t>
            </a:r>
            <a:r>
              <a:rPr lang="en-US" sz="1400" dirty="0" err="1"/>
              <a:t>usr</a:t>
            </a:r>
            <a:r>
              <a:rPr lang="en-US" sz="1400" dirty="0"/>
              <a:t>/games/fortune -a | </a:t>
            </a:r>
            <a:r>
              <a:rPr lang="en-US" sz="1400" dirty="0" err="1" smtClean="0"/>
              <a:t>cowsay</a:t>
            </a:r>
            <a:endParaRPr lang="en-US" sz="1400" dirty="0" smtClean="0"/>
          </a:p>
          <a:p>
            <a:pPr marL="914400" lvl="1" indent="-457200" algn="just">
              <a:spcBef>
                <a:spcPct val="20000"/>
              </a:spcBef>
              <a:buClr>
                <a:schemeClr val="accent1"/>
              </a:buClr>
              <a:buSzPct val="85000"/>
              <a:buFont typeface="+mj-lt"/>
              <a:buAutoNum type="alphaLcParenR"/>
              <a:defRPr/>
            </a:pPr>
            <a:r>
              <a:rPr lang="en-US" sz="2000" b="1" dirty="0"/>
              <a:t>Build Docker image</a:t>
            </a:r>
          </a:p>
          <a:p>
            <a:pPr lvl="2" algn="just">
              <a:spcBef>
                <a:spcPct val="20000"/>
              </a:spcBef>
              <a:buClr>
                <a:schemeClr val="accent1"/>
              </a:buClr>
              <a:buSzPct val="85000"/>
              <a:defRPr/>
            </a:pPr>
            <a:r>
              <a:rPr lang="en-US" sz="1400" dirty="0"/>
              <a:t>$ </a:t>
            </a:r>
            <a:r>
              <a:rPr lang="en-US" sz="1400" dirty="0" err="1"/>
              <a:t>docker</a:t>
            </a:r>
            <a:r>
              <a:rPr lang="en-US" sz="1400" dirty="0"/>
              <a:t> build -t </a:t>
            </a:r>
            <a:r>
              <a:rPr lang="en-US" sz="1400" dirty="0" err="1"/>
              <a:t>docker</a:t>
            </a:r>
            <a:r>
              <a:rPr lang="en-US" sz="1400" dirty="0"/>
              <a:t>-whale </a:t>
            </a:r>
            <a:r>
              <a:rPr lang="en-US" sz="1400" dirty="0" smtClean="0"/>
              <a:t>.</a:t>
            </a:r>
          </a:p>
          <a:p>
            <a:pPr marL="914400" lvl="1" indent="-457200" algn="just">
              <a:spcBef>
                <a:spcPct val="20000"/>
              </a:spcBef>
              <a:buClr>
                <a:schemeClr val="accent1"/>
              </a:buClr>
              <a:buSzPct val="85000"/>
              <a:buFont typeface="+mj-lt"/>
              <a:buAutoNum type="alphaLcParenR"/>
              <a:defRPr/>
            </a:pPr>
            <a:r>
              <a:rPr lang="en-US" sz="2000" b="1" dirty="0"/>
              <a:t>Run </a:t>
            </a:r>
            <a:r>
              <a:rPr lang="en-US" sz="2000" b="1" dirty="0" err="1"/>
              <a:t>docker</a:t>
            </a:r>
            <a:r>
              <a:rPr lang="en-US" sz="2000" b="1" dirty="0"/>
              <a:t> image</a:t>
            </a:r>
          </a:p>
          <a:p>
            <a:pPr lvl="2" algn="just">
              <a:spcBef>
                <a:spcPct val="20000"/>
              </a:spcBef>
              <a:buClr>
                <a:schemeClr val="accent1"/>
              </a:buClr>
              <a:buSzPct val="85000"/>
              <a:defRPr/>
            </a:pPr>
            <a:r>
              <a:rPr lang="en-US" sz="1400" i="1" dirty="0"/>
              <a:t>$ </a:t>
            </a:r>
            <a:r>
              <a:rPr lang="en-US" sz="1400" i="1" dirty="0" err="1"/>
              <a:t>docker</a:t>
            </a:r>
            <a:r>
              <a:rPr lang="en-US" sz="1400" i="1" dirty="0"/>
              <a:t> run </a:t>
            </a:r>
            <a:r>
              <a:rPr lang="en-US" sz="1400" i="1" dirty="0" err="1"/>
              <a:t>docker</a:t>
            </a:r>
            <a:r>
              <a:rPr lang="en-US" sz="1400" i="1" dirty="0"/>
              <a:t>-whale</a:t>
            </a:r>
          </a:p>
          <a:p>
            <a:pPr marL="914400" lvl="1" indent="-457200" algn="just">
              <a:spcBef>
                <a:spcPct val="20000"/>
              </a:spcBef>
              <a:buClr>
                <a:schemeClr val="accent1"/>
              </a:buClr>
              <a:buSzPct val="85000"/>
              <a:buFont typeface="+mj-lt"/>
              <a:buAutoNum type="alphaLcParenR" startAt="5"/>
              <a:defRPr/>
            </a:pPr>
            <a:r>
              <a:rPr lang="en-US" sz="2100" b="1" dirty="0" smtClean="0"/>
              <a:t>Push image to Docker Hub </a:t>
            </a:r>
          </a:p>
          <a:p>
            <a:pPr lvl="2" algn="just">
              <a:spcBef>
                <a:spcPct val="20000"/>
              </a:spcBef>
              <a:buClr>
                <a:schemeClr val="accent1"/>
              </a:buClr>
              <a:buSzPct val="85000"/>
              <a:defRPr/>
            </a:pPr>
            <a:r>
              <a:rPr lang="en-US" sz="1400" i="1" dirty="0"/>
              <a:t>$&gt; </a:t>
            </a:r>
            <a:r>
              <a:rPr lang="en-US" sz="1400" i="1" dirty="0" err="1"/>
              <a:t>docker</a:t>
            </a:r>
            <a:r>
              <a:rPr lang="en-US" sz="1400" i="1" dirty="0"/>
              <a:t> </a:t>
            </a:r>
            <a:r>
              <a:rPr lang="en-US" sz="1400" i="1" dirty="0" smtClean="0"/>
              <a:t>login</a:t>
            </a:r>
          </a:p>
          <a:p>
            <a:pPr lvl="2" algn="just">
              <a:spcBef>
                <a:spcPct val="20000"/>
              </a:spcBef>
              <a:buClr>
                <a:schemeClr val="accent1"/>
              </a:buClr>
              <a:buSzPct val="85000"/>
              <a:defRPr/>
            </a:pPr>
            <a:r>
              <a:rPr lang="en-US" sz="1400" i="1" dirty="0"/>
              <a:t>$&gt; </a:t>
            </a:r>
            <a:r>
              <a:rPr lang="en-US" sz="1400" i="1" dirty="0" err="1"/>
              <a:t>docker</a:t>
            </a:r>
            <a:r>
              <a:rPr lang="en-US" sz="1400" i="1" dirty="0"/>
              <a:t> tag </a:t>
            </a:r>
            <a:r>
              <a:rPr lang="en-US" sz="1400" i="1" dirty="0" err="1"/>
              <a:t>docker-whale:latest</a:t>
            </a:r>
            <a:r>
              <a:rPr lang="en-US" sz="1400" i="1" dirty="0"/>
              <a:t> </a:t>
            </a:r>
            <a:r>
              <a:rPr lang="en-US" sz="1400" i="1" dirty="0" smtClean="0"/>
              <a:t>username/</a:t>
            </a:r>
            <a:r>
              <a:rPr lang="en-US" sz="1400" i="1" dirty="0" err="1" smtClean="0"/>
              <a:t>docker-whale:latest</a:t>
            </a:r>
            <a:endParaRPr lang="en-US" sz="1400" i="1" dirty="0" smtClean="0"/>
          </a:p>
          <a:p>
            <a:pPr lvl="2" algn="just">
              <a:spcBef>
                <a:spcPct val="20000"/>
              </a:spcBef>
              <a:buClr>
                <a:schemeClr val="accent1"/>
              </a:buClr>
              <a:buSzPct val="85000"/>
              <a:defRPr/>
            </a:pPr>
            <a:r>
              <a:rPr lang="en-US" sz="1400" dirty="0"/>
              <a:t>$&gt;</a:t>
            </a:r>
            <a:r>
              <a:rPr lang="en-US" sz="1400" dirty="0" smtClean="0"/>
              <a:t> </a:t>
            </a:r>
            <a:r>
              <a:rPr lang="en-US" sz="1400" dirty="0" err="1"/>
              <a:t>docker</a:t>
            </a:r>
            <a:r>
              <a:rPr lang="en-US" sz="1400" dirty="0"/>
              <a:t> push username/</a:t>
            </a:r>
            <a:r>
              <a:rPr lang="en-US" sz="1400" dirty="0" err="1"/>
              <a:t>docker-whale:latest</a:t>
            </a:r>
            <a:endParaRPr lang="en-US" sz="1400" dirty="0"/>
          </a:p>
          <a:p>
            <a:pPr marL="228600" lvl="0" indent="-228600" algn="just">
              <a:spcBef>
                <a:spcPct val="20000"/>
              </a:spcBef>
              <a:buClr>
                <a:schemeClr val="accent1"/>
              </a:buClr>
              <a:buSzPct val="85000"/>
              <a:buFont typeface="Arial" pitchFamily="34" charset="0"/>
              <a:buChar char="•"/>
              <a:defRPr/>
            </a:pPr>
            <a:endParaRPr lang="en-US" sz="2300" dirty="0" smtClean="0"/>
          </a:p>
          <a:p>
            <a:pPr marL="228600" lvl="0" indent="-228600" algn="just">
              <a:spcBef>
                <a:spcPct val="20000"/>
              </a:spcBef>
              <a:buClr>
                <a:schemeClr val="accent1"/>
              </a:buClr>
              <a:buSzPct val="85000"/>
              <a:defRPr/>
            </a:pPr>
            <a:endParaRPr lang="en-US" sz="1300" b="1" dirty="0"/>
          </a:p>
        </p:txBody>
      </p:sp>
    </p:spTree>
    <p:extLst>
      <p:ext uri="{BB962C8B-B14F-4D97-AF65-F5344CB8AC3E}">
        <p14:creationId xmlns:p14="http://schemas.microsoft.com/office/powerpoint/2010/main" xmlns="" val="4177273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1752" y="152400"/>
            <a:ext cx="8534400" cy="1066800"/>
          </a:xfrm>
        </p:spPr>
        <p:txBody>
          <a:bodyPr anchor="ctr">
            <a:normAutofit/>
          </a:bodyPr>
          <a:lstStyle/>
          <a:p>
            <a:r>
              <a:rPr lang="en-US" dirty="0" smtClean="0"/>
              <a:t>How</a:t>
            </a:r>
            <a:r>
              <a:rPr lang="en-US" dirty="0"/>
              <a:t>? </a:t>
            </a:r>
            <a:r>
              <a:rPr lang="en-US" dirty="0" smtClean="0"/>
              <a:t>(OCCS)</a:t>
            </a:r>
            <a:endParaRPr lang="en-US" dirty="0"/>
          </a:p>
        </p:txBody>
      </p:sp>
      <p:sp>
        <p:nvSpPr>
          <p:cNvPr id="15" name="Content Placeholder 2"/>
          <p:cNvSpPr txBox="1">
            <a:spLocks/>
          </p:cNvSpPr>
          <p:nvPr/>
        </p:nvSpPr>
        <p:spPr>
          <a:xfrm>
            <a:off x="228600" y="5029200"/>
            <a:ext cx="8686800" cy="1295400"/>
          </a:xfrm>
          <a:prstGeom prst="rect">
            <a:avLst/>
          </a:prstGeom>
        </p:spPr>
        <p:txBody>
          <a:bodyPr vert="horz">
            <a:normAutofit/>
          </a:bodyPr>
          <a:lstStyle/>
          <a:p>
            <a:pPr marL="228600" lvl="0" indent="-228600" algn="just">
              <a:spcBef>
                <a:spcPct val="20000"/>
              </a:spcBef>
              <a:buClr>
                <a:schemeClr val="accent1"/>
              </a:buClr>
              <a:buSzPct val="85000"/>
              <a:defRPr/>
            </a:pPr>
            <a:r>
              <a:rPr kumimoji="0" lang="en-GB" sz="2700" i="0" u="none" strike="noStrike" kern="1200" cap="none" spc="0" normalizeH="0" baseline="0" noProof="0" dirty="0" smtClean="0">
                <a:ln>
                  <a:noFill/>
                </a:ln>
                <a:solidFill>
                  <a:schemeClr val="tx1"/>
                </a:solidFill>
                <a:effectLst/>
                <a:uLnTx/>
                <a:uFillTx/>
                <a:latin typeface="+mn-lt"/>
                <a:ea typeface="+mn-ea"/>
                <a:cs typeface="+mn-cs"/>
              </a:rPr>
              <a:t>	</a:t>
            </a: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smtClean="0"/>
          </a:p>
          <a:p>
            <a:pPr marL="274320" lvl="0" indent="-274320">
              <a:spcBef>
                <a:spcPct val="20000"/>
              </a:spcBef>
              <a:buClr>
                <a:schemeClr val="accent1"/>
              </a:buClr>
              <a:buSzPct val="85000"/>
              <a:defRPr/>
            </a:pPr>
            <a:endParaRPr lang="en-US" sz="1600" b="1" dirty="0"/>
          </a:p>
        </p:txBody>
      </p:sp>
      <p:sp>
        <p:nvSpPr>
          <p:cNvPr id="9" name="Content Placeholder 2"/>
          <p:cNvSpPr txBox="1">
            <a:spLocks/>
          </p:cNvSpPr>
          <p:nvPr/>
        </p:nvSpPr>
        <p:spPr>
          <a:xfrm>
            <a:off x="152400" y="1447800"/>
            <a:ext cx="8763000" cy="5257800"/>
          </a:xfrm>
          <a:prstGeom prst="rect">
            <a:avLst/>
          </a:prstGeom>
        </p:spPr>
        <p:txBody>
          <a:bodyPr vert="horz">
            <a:normAutofit/>
          </a:bodyPr>
          <a:lstStyle/>
          <a:p>
            <a:pPr marL="514350" indent="-514350" algn="just">
              <a:spcBef>
                <a:spcPct val="20000"/>
              </a:spcBef>
              <a:buClr>
                <a:schemeClr val="accent1"/>
              </a:buClr>
              <a:buSzPct val="85000"/>
              <a:buFont typeface="+mj-lt"/>
              <a:buAutoNum type="arabicPeriod"/>
              <a:defRPr/>
            </a:pPr>
            <a:r>
              <a:rPr lang="en-US" sz="2800" b="1" dirty="0" smtClean="0"/>
              <a:t>Oracle Container Cloud Service</a:t>
            </a:r>
          </a:p>
          <a:p>
            <a:pPr algn="just">
              <a:spcBef>
                <a:spcPct val="20000"/>
              </a:spcBef>
              <a:buClr>
                <a:schemeClr val="accent1"/>
              </a:buClr>
              <a:buSzPct val="85000"/>
              <a:defRPr/>
            </a:pPr>
            <a:endParaRPr lang="en-US" sz="2800" b="1" dirty="0" smtClean="0"/>
          </a:p>
          <a:p>
            <a:pPr marL="971550" lvl="1" indent="-514350" algn="just">
              <a:spcBef>
                <a:spcPct val="20000"/>
              </a:spcBef>
              <a:buClr>
                <a:schemeClr val="accent1"/>
              </a:buClr>
              <a:buSzPct val="85000"/>
              <a:buFont typeface="+mj-lt"/>
              <a:buAutoNum type="alphaLcParenR"/>
              <a:defRPr/>
            </a:pPr>
            <a:r>
              <a:rPr lang="en-US" sz="2000" b="1" dirty="0"/>
              <a:t>Get Oracle Cloud Access – Free </a:t>
            </a:r>
            <a:r>
              <a:rPr lang="en-US" sz="2000" b="1" dirty="0" smtClean="0"/>
              <a:t>Credits</a:t>
            </a:r>
          </a:p>
          <a:p>
            <a:pPr lvl="1" algn="just">
              <a:spcBef>
                <a:spcPct val="20000"/>
              </a:spcBef>
              <a:buClr>
                <a:schemeClr val="accent1"/>
              </a:buClr>
              <a:buSzPct val="85000"/>
              <a:defRPr/>
            </a:pPr>
            <a:endParaRPr lang="en-US" sz="2000" b="1" dirty="0"/>
          </a:p>
          <a:p>
            <a:pPr marL="971550" lvl="1" indent="-514350" algn="just">
              <a:spcBef>
                <a:spcPct val="20000"/>
              </a:spcBef>
              <a:buClr>
                <a:schemeClr val="accent1"/>
              </a:buClr>
              <a:buSzPct val="85000"/>
              <a:buFont typeface="+mj-lt"/>
              <a:buAutoNum type="alphaLcParenR" startAt="2"/>
              <a:defRPr/>
            </a:pPr>
            <a:r>
              <a:rPr lang="en-US" sz="2000" b="1" dirty="0"/>
              <a:t>Create</a:t>
            </a:r>
            <a:r>
              <a:rPr lang="en-US" sz="2000" b="1" dirty="0" smtClean="0"/>
              <a:t> a container instance </a:t>
            </a:r>
          </a:p>
          <a:p>
            <a:pPr lvl="1" algn="just">
              <a:spcBef>
                <a:spcPct val="20000"/>
              </a:spcBef>
              <a:buClr>
                <a:schemeClr val="accent1"/>
              </a:buClr>
              <a:buSzPct val="85000"/>
              <a:defRPr/>
            </a:pPr>
            <a:endParaRPr lang="en-US" sz="2000" b="1" dirty="0" smtClean="0"/>
          </a:p>
          <a:p>
            <a:pPr marL="971550" lvl="1" indent="-514350" algn="just">
              <a:spcBef>
                <a:spcPct val="20000"/>
              </a:spcBef>
              <a:buClr>
                <a:schemeClr val="accent1"/>
              </a:buClr>
              <a:buSzPct val="85000"/>
              <a:buFont typeface="+mj-lt"/>
              <a:buAutoNum type="alphaLcParenR" startAt="3"/>
              <a:defRPr/>
            </a:pPr>
            <a:r>
              <a:rPr lang="en-US" sz="2000" b="1" dirty="0" smtClean="0"/>
              <a:t>Import your container application in Oracle Container Cloud Service</a:t>
            </a:r>
          </a:p>
          <a:p>
            <a:pPr marL="971550" lvl="1" indent="-514350" algn="just">
              <a:spcBef>
                <a:spcPct val="20000"/>
              </a:spcBef>
              <a:buClr>
                <a:schemeClr val="accent1"/>
              </a:buClr>
              <a:buSzPct val="85000"/>
              <a:buFont typeface="+mj-lt"/>
              <a:buAutoNum type="alphaLcParenR" startAt="3"/>
              <a:defRPr/>
            </a:pPr>
            <a:endParaRPr lang="en-US" sz="2000" b="1" dirty="0" smtClean="0"/>
          </a:p>
          <a:p>
            <a:pPr marL="971550" lvl="1" indent="-514350" algn="just">
              <a:spcBef>
                <a:spcPct val="20000"/>
              </a:spcBef>
              <a:buClr>
                <a:schemeClr val="accent1"/>
              </a:buClr>
              <a:buSzPct val="85000"/>
              <a:buFont typeface="+mj-lt"/>
              <a:buAutoNum type="alphaLcParenR" startAt="3"/>
              <a:defRPr/>
            </a:pPr>
            <a:r>
              <a:rPr lang="en-US" sz="2000" b="1" dirty="0" smtClean="0"/>
              <a:t>Start Container</a:t>
            </a:r>
          </a:p>
          <a:p>
            <a:pPr marL="971550" lvl="1" indent="-514350" algn="just">
              <a:spcBef>
                <a:spcPct val="20000"/>
              </a:spcBef>
              <a:buClr>
                <a:schemeClr val="accent1"/>
              </a:buClr>
              <a:buSzPct val="85000"/>
              <a:buFont typeface="+mj-lt"/>
              <a:buAutoNum type="alphaLcParenR" startAt="3"/>
              <a:defRPr/>
            </a:pPr>
            <a:endParaRPr lang="en-US" sz="2000" b="1" dirty="0" smtClean="0"/>
          </a:p>
          <a:p>
            <a:pPr marL="971550" lvl="1" indent="-514350" algn="just">
              <a:spcBef>
                <a:spcPct val="20000"/>
              </a:spcBef>
              <a:buClr>
                <a:schemeClr val="accent1"/>
              </a:buClr>
              <a:buSzPct val="85000"/>
              <a:buFont typeface="+mj-lt"/>
              <a:buAutoNum type="alphaLcParenR" startAt="3"/>
              <a:defRPr/>
            </a:pPr>
            <a:r>
              <a:rPr lang="en-US" sz="2000" b="1" dirty="0" smtClean="0"/>
              <a:t>Manage Container</a:t>
            </a:r>
          </a:p>
          <a:p>
            <a:pPr marL="514350" lvl="0" indent="-514350" algn="just">
              <a:spcBef>
                <a:spcPct val="20000"/>
              </a:spcBef>
              <a:buClr>
                <a:schemeClr val="accent1"/>
              </a:buClr>
              <a:buSzPct val="85000"/>
              <a:buFont typeface="+mj-lt"/>
              <a:buAutoNum type="arabicPeriod"/>
              <a:defRPr/>
            </a:pPr>
            <a:endParaRPr lang="en-US" sz="2400" b="1" dirty="0" smtClean="0"/>
          </a:p>
          <a:p>
            <a:pPr marL="228600" lvl="0" indent="-228600" algn="just">
              <a:spcBef>
                <a:spcPct val="20000"/>
              </a:spcBef>
              <a:buClr>
                <a:schemeClr val="accent1"/>
              </a:buClr>
              <a:buSzPct val="85000"/>
              <a:buFont typeface="Arial" pitchFamily="34" charset="0"/>
              <a:buChar char="•"/>
              <a:defRPr/>
            </a:pPr>
            <a:endParaRPr lang="en-US" sz="2300" dirty="0" smtClean="0"/>
          </a:p>
          <a:p>
            <a:pPr marL="228600" lvl="0" indent="-228600" algn="just">
              <a:spcBef>
                <a:spcPct val="20000"/>
              </a:spcBef>
              <a:buClr>
                <a:schemeClr val="accent1"/>
              </a:buClr>
              <a:buSzPct val="85000"/>
              <a:defRPr/>
            </a:pPr>
            <a:endParaRPr lang="en-US" sz="1300" b="1" dirty="0"/>
          </a:p>
        </p:txBody>
      </p:sp>
    </p:spTree>
    <p:extLst>
      <p:ext uri="{BB962C8B-B14F-4D97-AF65-F5344CB8AC3E}">
        <p14:creationId xmlns:p14="http://schemas.microsoft.com/office/powerpoint/2010/main" xmlns="" val="1140583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2743200" cy="533400"/>
          </a:xfrm>
        </p:spPr>
        <p:txBody>
          <a:bodyPr>
            <a:normAutofit/>
          </a:bodyPr>
          <a:lstStyle/>
          <a:p>
            <a:pPr algn="ctr"/>
            <a:r>
              <a:rPr lang="en-US" sz="2400" dirty="0" smtClean="0">
                <a:solidFill>
                  <a:schemeClr val="bg1"/>
                </a:solidFill>
              </a:rPr>
              <a:t>Acceleration</a:t>
            </a:r>
          </a:p>
        </p:txBody>
      </p:sp>
      <p:pic>
        <p:nvPicPr>
          <p:cNvPr id="8" name="Picture 2" descr="Image result for acceleration"/>
          <p:cNvPicPr>
            <a:picLocks noChangeAspect="1" noChangeArrowheads="1"/>
          </p:cNvPicPr>
          <p:nvPr/>
        </p:nvPicPr>
        <p:blipFill>
          <a:blip r:embed="rId3" cstate="print"/>
          <a:srcRect/>
          <a:stretch>
            <a:fillRect/>
          </a:stretch>
        </p:blipFill>
        <p:spPr bwMode="auto">
          <a:xfrm>
            <a:off x="3048000" y="896112"/>
            <a:ext cx="5791200" cy="4401313"/>
          </a:xfrm>
          <a:prstGeom prst="rect">
            <a:avLst/>
          </a:prstGeom>
          <a:ln>
            <a:noFill/>
          </a:ln>
          <a:effectLst>
            <a:outerShdw blurRad="292100" dist="139700" dir="2700000" sx="1000" sy="1000" algn="tl" rotWithShape="0">
              <a:srgbClr val="333333">
                <a:alpha val="0"/>
              </a:srgbClr>
            </a:outerShdw>
          </a:effectLst>
        </p:spPr>
      </p:pic>
      <p:sp>
        <p:nvSpPr>
          <p:cNvPr id="10" name="Title 1"/>
          <p:cNvSpPr txBox="1">
            <a:spLocks/>
          </p:cNvSpPr>
          <p:nvPr/>
        </p:nvSpPr>
        <p:spPr>
          <a:xfrm>
            <a:off x="152400" y="152400"/>
            <a:ext cx="8839200" cy="609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accent3">
                    <a:shade val="75000"/>
                  </a:schemeClr>
                </a:solidFill>
                <a:effectLst/>
                <a:uLnTx/>
                <a:uFillTx/>
                <a:latin typeface="+mj-lt"/>
                <a:ea typeface="+mj-ea"/>
                <a:cs typeface="+mj-cs"/>
              </a:rPr>
              <a:t>IT TRENDS , FOLLOW AND LEAD OTHER TRENDS</a:t>
            </a:r>
            <a:endParaRPr kumimoji="0" lang="en-US" sz="24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11" name="Title 1"/>
          <p:cNvSpPr txBox="1">
            <a:spLocks/>
          </p:cNvSpPr>
          <p:nvPr/>
        </p:nvSpPr>
        <p:spPr>
          <a:xfrm>
            <a:off x="152400" y="1600200"/>
            <a:ext cx="2743200" cy="533400"/>
          </a:xfrm>
          <a:prstGeom prst="rect">
            <a:avLst/>
          </a:prstGeom>
        </p:spPr>
        <p:txBody>
          <a:bodyPr vert="horz" anchor="b">
            <a:normAutofit/>
          </a:bodyPr>
          <a:lstStyle/>
          <a:p>
            <a:pPr lvl="0" algn="ctr">
              <a:spcBef>
                <a:spcPct val="0"/>
              </a:spcBef>
            </a:pPr>
            <a:r>
              <a:rPr lang="en-US" sz="2400" b="1" dirty="0" smtClean="0">
                <a:solidFill>
                  <a:schemeClr val="bg1"/>
                </a:solidFill>
              </a:rPr>
              <a:t>Scaling</a:t>
            </a:r>
            <a:endParaRPr kumimoji="0" lang="en-US" sz="24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12" name="Picture 4" descr="Image result for scaling"/>
          <p:cNvPicPr>
            <a:picLocks noChangeAspect="1" noChangeArrowheads="1"/>
          </p:cNvPicPr>
          <p:nvPr/>
        </p:nvPicPr>
        <p:blipFill>
          <a:blip r:embed="rId4" cstate="print"/>
          <a:srcRect/>
          <a:stretch>
            <a:fillRect/>
          </a:stretch>
        </p:blipFill>
        <p:spPr bwMode="auto">
          <a:xfrm flipH="1">
            <a:off x="2971799" y="1066800"/>
            <a:ext cx="5915525" cy="4495800"/>
          </a:xfrm>
          <a:prstGeom prst="rect">
            <a:avLst/>
          </a:prstGeom>
          <a:ln>
            <a:noFill/>
          </a:ln>
          <a:effectLst>
            <a:outerShdw dist="139700" dir="2700000" sx="1000" sy="1000" algn="tl" rotWithShape="0">
              <a:srgbClr val="333333">
                <a:alpha val="0"/>
              </a:srgbClr>
            </a:outerShdw>
          </a:effectLst>
        </p:spPr>
      </p:pic>
      <p:sp>
        <p:nvSpPr>
          <p:cNvPr id="13" name="Title 1"/>
          <p:cNvSpPr txBox="1">
            <a:spLocks/>
          </p:cNvSpPr>
          <p:nvPr/>
        </p:nvSpPr>
        <p:spPr>
          <a:xfrm>
            <a:off x="152400" y="2286000"/>
            <a:ext cx="2743200" cy="533400"/>
          </a:xfrm>
          <a:prstGeom prst="rect">
            <a:avLst/>
          </a:prstGeom>
        </p:spPr>
        <p:txBody>
          <a:bodyPr vert="horz" anchor="b">
            <a:normAutofit/>
          </a:bodyPr>
          <a:lstStyle/>
          <a:p>
            <a:pPr marL="274320" lvl="0" indent="-274320" algn="ctr">
              <a:spcBef>
                <a:spcPct val="20000"/>
              </a:spcBef>
              <a:spcAft>
                <a:spcPts val="600"/>
              </a:spcAft>
              <a:buClr>
                <a:schemeClr val="accent1"/>
              </a:buClr>
              <a:buSzPct val="85000"/>
              <a:defRPr/>
            </a:pPr>
            <a:r>
              <a:rPr lang="en-US" sz="2400" b="1" dirty="0" smtClean="0">
                <a:solidFill>
                  <a:schemeClr val="bg1"/>
                </a:solidFill>
              </a:rPr>
              <a:t>Automation</a:t>
            </a:r>
          </a:p>
        </p:txBody>
      </p:sp>
      <p:pic>
        <p:nvPicPr>
          <p:cNvPr id="14" name="Picture 6" descr="Image result for process automatization"/>
          <p:cNvPicPr>
            <a:picLocks noChangeAspect="1" noChangeArrowheads="1"/>
          </p:cNvPicPr>
          <p:nvPr/>
        </p:nvPicPr>
        <p:blipFill>
          <a:blip r:embed="rId5" cstate="print"/>
          <a:srcRect/>
          <a:stretch>
            <a:fillRect/>
          </a:stretch>
        </p:blipFill>
        <p:spPr bwMode="auto">
          <a:xfrm>
            <a:off x="3047999" y="1143000"/>
            <a:ext cx="5815263" cy="4419600"/>
          </a:xfrm>
          <a:prstGeom prst="rect">
            <a:avLst/>
          </a:prstGeom>
          <a:ln>
            <a:noFill/>
          </a:ln>
          <a:effectLst>
            <a:outerShdw blurRad="292100" dist="139700" dir="2700000" sx="1000" sy="1000" algn="tl" rotWithShape="0">
              <a:srgbClr val="333333">
                <a:alpha val="0"/>
              </a:srgbClr>
            </a:outerShdw>
          </a:effectLst>
        </p:spPr>
      </p:pic>
      <p:sp>
        <p:nvSpPr>
          <p:cNvPr id="15" name="Title 1"/>
          <p:cNvSpPr txBox="1">
            <a:spLocks/>
          </p:cNvSpPr>
          <p:nvPr/>
        </p:nvSpPr>
        <p:spPr>
          <a:xfrm>
            <a:off x="152400" y="2971800"/>
            <a:ext cx="2743200" cy="533400"/>
          </a:xfrm>
          <a:prstGeom prst="rect">
            <a:avLst/>
          </a:prstGeom>
        </p:spPr>
        <p:txBody>
          <a:bodyPr vert="horz" anchor="b">
            <a:normAutofit/>
          </a:bodyPr>
          <a:lstStyle/>
          <a:p>
            <a:pPr marL="274320" indent="-274320" algn="ctr">
              <a:spcBef>
                <a:spcPct val="20000"/>
              </a:spcBef>
              <a:spcAft>
                <a:spcPts val="600"/>
              </a:spcAft>
              <a:buClr>
                <a:schemeClr val="accent1"/>
              </a:buClr>
              <a:buSzPct val="85000"/>
              <a:defRPr/>
            </a:pPr>
            <a:r>
              <a:rPr lang="en-US" sz="2400" b="1" dirty="0" smtClean="0">
                <a:solidFill>
                  <a:schemeClr val="bg1"/>
                </a:solidFill>
              </a:rPr>
              <a:t>Fusion</a:t>
            </a:r>
          </a:p>
        </p:txBody>
      </p:sp>
      <p:pic>
        <p:nvPicPr>
          <p:cNvPr id="16" name="Picture 8" descr="Image result for Fusion  trends"/>
          <p:cNvPicPr>
            <a:picLocks noChangeAspect="1" noChangeArrowheads="1"/>
          </p:cNvPicPr>
          <p:nvPr/>
        </p:nvPicPr>
        <p:blipFill>
          <a:blip r:embed="rId6" cstate="print"/>
          <a:srcRect/>
          <a:stretch>
            <a:fillRect/>
          </a:stretch>
        </p:blipFill>
        <p:spPr bwMode="auto">
          <a:xfrm>
            <a:off x="3200400" y="1371600"/>
            <a:ext cx="5638800" cy="4229100"/>
          </a:xfrm>
          <a:prstGeom prst="rect">
            <a:avLst/>
          </a:prstGeom>
          <a:ln>
            <a:noFill/>
          </a:ln>
          <a:effectLst>
            <a:outerShdw blurRad="292100" dist="139700" dir="2700000" sx="1000" sy="1000" algn="tl" rotWithShape="0">
              <a:srgbClr val="333333">
                <a:alpha val="0"/>
              </a:srgbClr>
            </a:outerShdw>
          </a:effectLst>
        </p:spPr>
      </p:pic>
      <p:sp>
        <p:nvSpPr>
          <p:cNvPr id="17" name="Title 1"/>
          <p:cNvSpPr txBox="1">
            <a:spLocks/>
          </p:cNvSpPr>
          <p:nvPr/>
        </p:nvSpPr>
        <p:spPr>
          <a:xfrm>
            <a:off x="152400" y="3657600"/>
            <a:ext cx="2743200" cy="533400"/>
          </a:xfrm>
          <a:prstGeom prst="rect">
            <a:avLst/>
          </a:prstGeom>
        </p:spPr>
        <p:txBody>
          <a:bodyPr vert="horz" anchor="b">
            <a:normAutofit/>
          </a:bodyPr>
          <a:lstStyle/>
          <a:p>
            <a:pPr marL="274320" lvl="0" indent="-274320" algn="ctr">
              <a:spcBef>
                <a:spcPct val="20000"/>
              </a:spcBef>
              <a:spcAft>
                <a:spcPts val="600"/>
              </a:spcAft>
              <a:buClr>
                <a:schemeClr val="accent1"/>
              </a:buClr>
              <a:buSzPct val="85000"/>
              <a:defRPr/>
            </a:pPr>
            <a:r>
              <a:rPr lang="en-US" sz="2400" b="1" dirty="0" smtClean="0">
                <a:solidFill>
                  <a:schemeClr val="bg1"/>
                </a:solidFill>
              </a:rPr>
              <a:t>Connectivity</a:t>
            </a:r>
          </a:p>
        </p:txBody>
      </p:sp>
      <p:sp>
        <p:nvSpPr>
          <p:cNvPr id="18" name="Title 1"/>
          <p:cNvSpPr txBox="1">
            <a:spLocks/>
          </p:cNvSpPr>
          <p:nvPr/>
        </p:nvSpPr>
        <p:spPr>
          <a:xfrm>
            <a:off x="152400" y="4343400"/>
            <a:ext cx="2743200" cy="533400"/>
          </a:xfrm>
          <a:prstGeom prst="rect">
            <a:avLst/>
          </a:prstGeom>
        </p:spPr>
        <p:txBody>
          <a:bodyPr vert="horz" anchor="b">
            <a:normAutofit/>
          </a:bodyPr>
          <a:lstStyle/>
          <a:p>
            <a:pPr marL="274320" indent="-274320" algn="ctr">
              <a:spcBef>
                <a:spcPct val="20000"/>
              </a:spcBef>
              <a:spcAft>
                <a:spcPts val="600"/>
              </a:spcAft>
              <a:buClr>
                <a:schemeClr val="accent1"/>
              </a:buClr>
              <a:buSzPct val="85000"/>
              <a:defRPr/>
            </a:pPr>
            <a:r>
              <a:rPr lang="en-US" sz="2400" b="1" dirty="0" smtClean="0">
                <a:solidFill>
                  <a:schemeClr val="bg1"/>
                </a:solidFill>
              </a:rPr>
              <a:t>Globalization</a:t>
            </a:r>
          </a:p>
        </p:txBody>
      </p:sp>
      <p:pic>
        <p:nvPicPr>
          <p:cNvPr id="19" name="Picture 10" descr="Image result for Connectivity"/>
          <p:cNvPicPr>
            <a:picLocks noChangeAspect="1" noChangeArrowheads="1"/>
          </p:cNvPicPr>
          <p:nvPr/>
        </p:nvPicPr>
        <p:blipFill>
          <a:blip r:embed="rId7" cstate="print"/>
          <a:srcRect/>
          <a:stretch>
            <a:fillRect/>
          </a:stretch>
        </p:blipFill>
        <p:spPr bwMode="auto">
          <a:xfrm>
            <a:off x="3048000" y="1219200"/>
            <a:ext cx="5867400" cy="4383024"/>
          </a:xfrm>
          <a:prstGeom prst="rect">
            <a:avLst/>
          </a:prstGeom>
          <a:ln>
            <a:noFill/>
          </a:ln>
          <a:effectLst>
            <a:outerShdw blurRad="292100" dist="139700" dir="2700000" sx="1000" sy="1000" algn="tl" rotWithShape="0">
              <a:srgbClr val="333333">
                <a:alpha val="0"/>
              </a:srgbClr>
            </a:outerShdw>
          </a:effectLst>
        </p:spPr>
      </p:pic>
      <p:pic>
        <p:nvPicPr>
          <p:cNvPr id="20" name="Picture 12" descr="Image result for globalization"/>
          <p:cNvPicPr>
            <a:picLocks noChangeAspect="1" noChangeArrowheads="1"/>
          </p:cNvPicPr>
          <p:nvPr/>
        </p:nvPicPr>
        <p:blipFill>
          <a:blip r:embed="rId8" cstate="print"/>
          <a:srcRect/>
          <a:stretch>
            <a:fillRect/>
          </a:stretch>
        </p:blipFill>
        <p:spPr bwMode="auto">
          <a:xfrm>
            <a:off x="3048000" y="1219200"/>
            <a:ext cx="5867400" cy="4495800"/>
          </a:xfrm>
          <a:prstGeom prst="rect">
            <a:avLst/>
          </a:prstGeom>
          <a:ln>
            <a:noFill/>
          </a:ln>
          <a:effectLst>
            <a:outerShdw sx="1000" sy="1000" algn="tl" rotWithShape="0">
              <a:srgbClr val="333333">
                <a:alpha val="0"/>
              </a:srgbClr>
            </a:outerShdw>
          </a:effectLst>
        </p:spPr>
      </p:pic>
      <p:sp>
        <p:nvSpPr>
          <p:cNvPr id="21" name="Down Arrow 20"/>
          <p:cNvSpPr/>
          <p:nvPr/>
        </p:nvSpPr>
        <p:spPr>
          <a:xfrm>
            <a:off x="1143000" y="4953000"/>
            <a:ext cx="685800" cy="8382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descr="Related image"/>
          <p:cNvPicPr>
            <a:picLocks noChangeAspect="1" noChangeArrowheads="1"/>
          </p:cNvPicPr>
          <p:nvPr/>
        </p:nvPicPr>
        <p:blipFill>
          <a:blip r:embed="rId9" cstate="print"/>
          <a:srcRect/>
          <a:stretch>
            <a:fillRect/>
          </a:stretch>
        </p:blipFill>
        <p:spPr bwMode="auto">
          <a:xfrm>
            <a:off x="2971800" y="1219200"/>
            <a:ext cx="5943600" cy="4495800"/>
          </a:xfrm>
          <a:prstGeom prst="rect">
            <a:avLst/>
          </a:prstGeom>
          <a:ln>
            <a:noFill/>
          </a:ln>
          <a:effectLst>
            <a:outerShdw dist="139700" sx="1000" sy="1000" algn="tl" rotWithShape="0">
              <a:srgbClr val="333333"/>
            </a:outerShdw>
          </a:effectLst>
        </p:spPr>
      </p:pic>
      <p:sp>
        <p:nvSpPr>
          <p:cNvPr id="23" name="Title 1"/>
          <p:cNvSpPr txBox="1">
            <a:spLocks/>
          </p:cNvSpPr>
          <p:nvPr/>
        </p:nvSpPr>
        <p:spPr>
          <a:xfrm>
            <a:off x="152400" y="5791200"/>
            <a:ext cx="2743200" cy="533400"/>
          </a:xfrm>
          <a:prstGeom prst="rect">
            <a:avLst/>
          </a:prstGeom>
        </p:spPr>
        <p:txBody>
          <a:bodyPr vert="horz" anchor="b">
            <a:normAutofit/>
          </a:bodyPr>
          <a:lstStyle/>
          <a:p>
            <a:pPr marL="274320" lvl="0" indent="-274320" algn="ctr">
              <a:spcBef>
                <a:spcPct val="20000"/>
              </a:spcBef>
              <a:spcAft>
                <a:spcPts val="600"/>
              </a:spcAft>
              <a:buClr>
                <a:schemeClr val="accent1"/>
              </a:buClr>
              <a:buSzPct val="85000"/>
              <a:defRPr/>
            </a:pPr>
            <a:r>
              <a:rPr lang="en-US" sz="2400" b="1" dirty="0" smtClean="0">
                <a:solidFill>
                  <a:schemeClr val="bg1"/>
                </a:solidFill>
              </a:rPr>
              <a:t>Cloud Adoption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0-#ppt_w/2"/>
                                          </p:val>
                                        </p:tav>
                                        <p:tav tm="100000">
                                          <p:val>
                                            <p:strVal val="#ppt_x"/>
                                          </p:val>
                                        </p:tav>
                                      </p:tavLst>
                                    </p:anim>
                                    <p:anim calcmode="lin" valueType="num">
                                      <p:cBhvr additive="base">
                                        <p:cTn id="18" dur="10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0-#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0-#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1000" fill="hold"/>
                                        <p:tgtEl>
                                          <p:spTgt spid="17"/>
                                        </p:tgtEl>
                                        <p:attrNameLst>
                                          <p:attrName>ppt_x</p:attrName>
                                        </p:attrNameLst>
                                      </p:cBhvr>
                                      <p:tavLst>
                                        <p:tav tm="0">
                                          <p:val>
                                            <p:strVal val="0-#ppt_w/2"/>
                                          </p:val>
                                        </p:tav>
                                        <p:tav tm="100000">
                                          <p:val>
                                            <p:strVal val="#ppt_x"/>
                                          </p:val>
                                        </p:tav>
                                      </p:tavLst>
                                    </p:anim>
                                    <p:anim calcmode="lin" valueType="num">
                                      <p:cBhvr additive="base">
                                        <p:cTn id="48" dur="10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0" fill="hold"/>
                                        <p:tgtEl>
                                          <p:spTgt spid="19"/>
                                        </p:tgtEl>
                                        <p:attrNameLst>
                                          <p:attrName>ppt_x</p:attrName>
                                        </p:attrNameLst>
                                      </p:cBhvr>
                                      <p:tavLst>
                                        <p:tav tm="0">
                                          <p:val>
                                            <p:strVal val="0-#ppt_w/2"/>
                                          </p:val>
                                        </p:tav>
                                        <p:tav tm="100000">
                                          <p:val>
                                            <p:strVal val="#ppt_x"/>
                                          </p:val>
                                        </p:tav>
                                      </p:tavLst>
                                    </p:anim>
                                    <p:anim calcmode="lin" valueType="num">
                                      <p:cBhvr additive="base">
                                        <p:cTn id="5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1000" fill="hold"/>
                                        <p:tgtEl>
                                          <p:spTgt spid="18"/>
                                        </p:tgtEl>
                                        <p:attrNameLst>
                                          <p:attrName>ppt_x</p:attrName>
                                        </p:attrNameLst>
                                      </p:cBhvr>
                                      <p:tavLst>
                                        <p:tav tm="0">
                                          <p:val>
                                            <p:strVal val="0-#ppt_w/2"/>
                                          </p:val>
                                        </p:tav>
                                        <p:tav tm="100000">
                                          <p:val>
                                            <p:strVal val="#ppt_x"/>
                                          </p:val>
                                        </p:tav>
                                      </p:tavLst>
                                    </p:anim>
                                    <p:anim calcmode="lin" valueType="num">
                                      <p:cBhvr additive="base">
                                        <p:cTn id="58" dur="1000" fill="hold"/>
                                        <p:tgtEl>
                                          <p:spTgt spid="1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1000" fill="hold"/>
                                        <p:tgtEl>
                                          <p:spTgt spid="20"/>
                                        </p:tgtEl>
                                        <p:attrNameLst>
                                          <p:attrName>ppt_x</p:attrName>
                                        </p:attrNameLst>
                                      </p:cBhvr>
                                      <p:tavLst>
                                        <p:tav tm="0">
                                          <p:val>
                                            <p:strVal val="0-#ppt_w/2"/>
                                          </p:val>
                                        </p:tav>
                                        <p:tav tm="100000">
                                          <p:val>
                                            <p:strVal val="#ppt_x"/>
                                          </p:val>
                                        </p:tav>
                                      </p:tavLst>
                                    </p:anim>
                                    <p:anim calcmode="lin" valueType="num">
                                      <p:cBhvr additive="base">
                                        <p:cTn id="62"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000"/>
                                        <p:tgtEl>
                                          <p:spTgt spid="23"/>
                                        </p:tgtEl>
                                      </p:cBhvr>
                                    </p:animEffect>
                                  </p:childTnLst>
                                </p:cTn>
                              </p:par>
                              <p:par>
                                <p:cTn id="74" presetID="10"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1" grpId="0"/>
      <p:bldP spid="13" grpId="0"/>
      <p:bldP spid="15" grpId="0"/>
      <p:bldP spid="17" grpId="0"/>
      <p:bldP spid="18" grpId="0"/>
      <p:bldP spid="21"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dirty="0" smtClean="0"/>
              <a:t>Best Practices – Oracle Cloud Container Service</a:t>
            </a:r>
            <a:br>
              <a:rPr lang="en-US" dirty="0" smtClean="0"/>
            </a:b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Creating private repositories</a:t>
            </a:r>
          </a:p>
          <a:p>
            <a:endParaRPr lang="en-US" dirty="0" smtClean="0"/>
          </a:p>
          <a:p>
            <a:r>
              <a:rPr lang="en-US" dirty="0" smtClean="0"/>
              <a:t>Start from platform ready </a:t>
            </a:r>
            <a:r>
              <a:rPr lang="en-US" dirty="0" err="1" smtClean="0"/>
              <a:t>Docker</a:t>
            </a:r>
            <a:r>
              <a:rPr lang="en-US" dirty="0" smtClean="0"/>
              <a:t> image file</a:t>
            </a:r>
          </a:p>
          <a:p>
            <a:endParaRPr lang="en-US" dirty="0" smtClean="0"/>
          </a:p>
          <a:p>
            <a:r>
              <a:rPr lang="en-US" dirty="0" err="1" smtClean="0"/>
              <a:t>Mettered</a:t>
            </a:r>
            <a:r>
              <a:rPr lang="en-US" dirty="0" smtClean="0"/>
              <a:t> Vs Non </a:t>
            </a:r>
            <a:r>
              <a:rPr lang="en-US" dirty="0" err="1" smtClean="0"/>
              <a:t>Mettered</a:t>
            </a:r>
            <a:endParaRPr lang="en-US" dirty="0" smtClean="0"/>
          </a:p>
          <a:p>
            <a:endParaRPr lang="en-US" dirty="0" smtClean="0"/>
          </a:p>
          <a:p>
            <a:r>
              <a:rPr lang="en-US" dirty="0" smtClean="0"/>
              <a:t>Sizing</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1143000"/>
          </a:xfrm>
        </p:spPr>
        <p:txBody>
          <a:bodyPr anchor="ctr">
            <a:noAutofit/>
          </a:bodyPr>
          <a:lstStyle/>
          <a:p>
            <a:r>
              <a:rPr lang="en-US" sz="2400" dirty="0" smtClean="0"/>
              <a:t>Conclusion?</a:t>
            </a:r>
            <a:endParaRPr lang="en-US" sz="2400" dirty="0"/>
          </a:p>
        </p:txBody>
      </p:sp>
      <p:sp>
        <p:nvSpPr>
          <p:cNvPr id="3" name="Content Placeholder 2"/>
          <p:cNvSpPr>
            <a:spLocks noGrp="1"/>
          </p:cNvSpPr>
          <p:nvPr>
            <p:ph sz="quarter" idx="1"/>
          </p:nvPr>
        </p:nvSpPr>
        <p:spPr>
          <a:xfrm>
            <a:off x="152400" y="5867400"/>
            <a:ext cx="3657600" cy="533400"/>
          </a:xfrm>
        </p:spPr>
        <p:txBody>
          <a:bodyPr anchor="ctr">
            <a:normAutofit/>
          </a:bodyPr>
          <a:lstStyle/>
          <a:p>
            <a:pPr algn="ctr">
              <a:buNone/>
            </a:pPr>
            <a:r>
              <a:rPr lang="en-GB" b="1" dirty="0" smtClean="0"/>
              <a:t>Abstraction</a:t>
            </a:r>
            <a:endParaRPr lang="en-US" dirty="0"/>
          </a:p>
        </p:txBody>
      </p:sp>
      <p:sp>
        <p:nvSpPr>
          <p:cNvPr id="4" name="Content Placeholder 2"/>
          <p:cNvSpPr txBox="1">
            <a:spLocks/>
          </p:cNvSpPr>
          <p:nvPr/>
        </p:nvSpPr>
        <p:spPr>
          <a:xfrm>
            <a:off x="149352" y="3962400"/>
            <a:ext cx="3660648" cy="68580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1" i="0" u="none" strike="noStrike" kern="1200" cap="none" spc="0" normalizeH="0" baseline="0" noProof="0" dirty="0" smtClean="0">
                <a:ln>
                  <a:noFill/>
                </a:ln>
                <a:solidFill>
                  <a:schemeClr val="tx1"/>
                </a:solidFill>
                <a:effectLst/>
                <a:uLnTx/>
                <a:uFillTx/>
                <a:latin typeface="+mn-lt"/>
                <a:ea typeface="+mn-ea"/>
                <a:cs typeface="+mn-cs"/>
              </a:rPr>
              <a:t>Agility</a:t>
            </a: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152400" y="4953000"/>
            <a:ext cx="3657600" cy="60960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1" i="0" u="none" strike="noStrike" kern="1200" cap="none" spc="0" normalizeH="0" baseline="0" noProof="0" dirty="0" smtClean="0">
                <a:ln>
                  <a:noFill/>
                </a:ln>
                <a:solidFill>
                  <a:schemeClr val="tx1"/>
                </a:solidFill>
                <a:effectLst/>
                <a:uLnTx/>
                <a:uFillTx/>
                <a:latin typeface="+mn-lt"/>
                <a:ea typeface="+mn-ea"/>
                <a:cs typeface="+mn-cs"/>
              </a:rPr>
              <a:t>Composition</a:t>
            </a: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152400" y="2895600"/>
            <a:ext cx="3657600" cy="83820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700" b="1" i="0" u="none" strike="noStrike" kern="1200" cap="none" spc="0" normalizeH="0" baseline="0" noProof="0" dirty="0" smtClean="0">
                <a:ln>
                  <a:noFill/>
                </a:ln>
                <a:solidFill>
                  <a:schemeClr val="tx1"/>
                </a:solidFill>
                <a:effectLst/>
                <a:uLnTx/>
                <a:uFillTx/>
                <a:latin typeface="+mn-lt"/>
                <a:ea typeface="+mn-ea"/>
                <a:cs typeface="+mn-cs"/>
              </a:rPr>
              <a:t>Speed</a:t>
            </a:r>
          </a:p>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149352" y="1600200"/>
            <a:ext cx="3660648" cy="60960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700" b="1" i="0" u="none" strike="noStrike" kern="1200" cap="none" spc="0" normalizeH="0" baseline="0" noProof="0" dirty="0" smtClean="0">
                <a:ln>
                  <a:noFill/>
                </a:ln>
                <a:solidFill>
                  <a:schemeClr val="tx1"/>
                </a:solidFill>
                <a:effectLst/>
                <a:uLnTx/>
                <a:uFillTx/>
                <a:latin typeface="+mn-lt"/>
                <a:ea typeface="+mn-ea"/>
                <a:cs typeface="+mn-cs"/>
              </a:rPr>
              <a:t>Consolidation</a:t>
            </a: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5410200" y="5867400"/>
            <a:ext cx="3581400" cy="533400"/>
          </a:xfrm>
          <a:prstGeom prst="rect">
            <a:avLst/>
          </a:prstGeom>
        </p:spPr>
        <p:txBody>
          <a:bodyPr vert="horz" anchor="ctr">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1" i="0" u="none" strike="noStrike" kern="1200" cap="none" spc="0" normalizeH="0" baseline="0" noProof="0" dirty="0" smtClean="0">
                <a:ln>
                  <a:noFill/>
                </a:ln>
                <a:solidFill>
                  <a:schemeClr val="tx1"/>
                </a:solidFill>
                <a:effectLst/>
                <a:uLnTx/>
                <a:uFillTx/>
                <a:latin typeface="+mn-lt"/>
                <a:ea typeface="+mn-ea"/>
                <a:cs typeface="+mn-cs"/>
              </a:rPr>
              <a:t>Docker</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5410200" y="4953000"/>
            <a:ext cx="3584448" cy="60960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1" i="0" u="none" strike="noStrike" kern="1200" cap="none" spc="0" normalizeH="0" baseline="0" noProof="0" dirty="0" smtClean="0">
                <a:ln>
                  <a:noFill/>
                </a:ln>
                <a:solidFill>
                  <a:schemeClr val="tx1"/>
                </a:solidFill>
                <a:effectLst/>
                <a:uLnTx/>
                <a:uFillTx/>
                <a:latin typeface="+mn-lt"/>
                <a:ea typeface="+mn-ea"/>
                <a:cs typeface="+mn-cs"/>
              </a:rPr>
              <a:t>Docker</a:t>
            </a: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5410200" y="3962400"/>
            <a:ext cx="3584448" cy="53340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1" i="0" u="none" strike="noStrike" kern="1200" cap="none" spc="0" normalizeH="0" baseline="0" noProof="0" dirty="0" err="1" smtClean="0">
                <a:ln>
                  <a:noFill/>
                </a:ln>
                <a:solidFill>
                  <a:schemeClr val="tx1"/>
                </a:solidFill>
                <a:effectLst/>
                <a:uLnTx/>
                <a:uFillTx/>
                <a:latin typeface="+mn-lt"/>
                <a:ea typeface="+mn-ea"/>
                <a:cs typeface="+mn-cs"/>
              </a:rPr>
              <a:t>Doker</a:t>
            </a: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Right Arrow 12"/>
          <p:cNvSpPr/>
          <p:nvPr/>
        </p:nvSpPr>
        <p:spPr>
          <a:xfrm>
            <a:off x="3810000" y="59436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810000" y="50292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810000" y="40386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810000" y="30480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810000" y="16764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5407152" y="2590800"/>
            <a:ext cx="3584448" cy="1295400"/>
          </a:xfrm>
          <a:prstGeom prst="rect">
            <a:avLst/>
          </a:prstGeom>
        </p:spPr>
        <p:txBody>
          <a:bodyPr vert="horz">
            <a:normAutofit fontScale="85000" lnSpcReduction="10000"/>
          </a:bodyPr>
          <a:lstStyle/>
          <a:p>
            <a:pPr marL="274320" lvl="0" indent="-274320" algn="ctr">
              <a:spcBef>
                <a:spcPct val="20000"/>
              </a:spcBef>
              <a:buClr>
                <a:schemeClr val="accent1"/>
              </a:buClr>
              <a:buSzPct val="85000"/>
              <a:defRPr/>
            </a:pPr>
            <a:r>
              <a:rPr lang="en-US" sz="2700" b="1" dirty="0"/>
              <a:t>Oracle Cloud Container Service </a:t>
            </a:r>
            <a:r>
              <a:rPr lang="en-US" sz="2700" b="1" dirty="0" smtClean="0"/>
              <a:t>&amp;</a:t>
            </a:r>
          </a:p>
          <a:p>
            <a:pPr marL="274320" lvl="0" indent="-274320" algn="ctr">
              <a:spcBef>
                <a:spcPct val="20000"/>
              </a:spcBef>
              <a:buClr>
                <a:schemeClr val="accent1"/>
              </a:buClr>
              <a:buSzPct val="85000"/>
              <a:defRPr/>
            </a:pPr>
            <a:r>
              <a:rPr kumimoji="0" lang="en-GB" sz="2700" b="1" i="0" u="none" strike="noStrike" kern="1200" cap="none" spc="0" normalizeH="0" baseline="0" noProof="0" dirty="0" err="1" smtClean="0">
                <a:ln>
                  <a:noFill/>
                </a:ln>
                <a:solidFill>
                  <a:schemeClr val="tx1"/>
                </a:solidFill>
                <a:effectLst/>
                <a:uLnTx/>
                <a:uFillTx/>
                <a:latin typeface="+mn-lt"/>
                <a:ea typeface="+mn-ea"/>
                <a:cs typeface="+mn-cs"/>
              </a:rPr>
              <a:t>Doker</a:t>
            </a: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2"/>
          <p:cNvSpPr txBox="1">
            <a:spLocks/>
          </p:cNvSpPr>
          <p:nvPr/>
        </p:nvSpPr>
        <p:spPr>
          <a:xfrm>
            <a:off x="5410200" y="1440543"/>
            <a:ext cx="3584448" cy="1295400"/>
          </a:xfrm>
          <a:prstGeom prst="rect">
            <a:avLst/>
          </a:prstGeom>
        </p:spPr>
        <p:txBody>
          <a:bodyPr vert="horz">
            <a:normAutofit fontScale="85000" lnSpcReduction="10000"/>
          </a:bodyPr>
          <a:lstStyle/>
          <a:p>
            <a:pPr marL="274320" lvl="0" indent="-274320" algn="ctr">
              <a:spcBef>
                <a:spcPct val="20000"/>
              </a:spcBef>
              <a:buClr>
                <a:schemeClr val="accent1"/>
              </a:buClr>
              <a:buSzPct val="85000"/>
              <a:defRPr/>
            </a:pPr>
            <a:r>
              <a:rPr lang="en-US" sz="2700" b="1" dirty="0"/>
              <a:t>Oracle Cloud Container Service </a:t>
            </a:r>
            <a:r>
              <a:rPr lang="en-US" sz="2700" b="1" dirty="0" smtClean="0"/>
              <a:t>&amp;</a:t>
            </a:r>
          </a:p>
          <a:p>
            <a:pPr marL="274320" lvl="0" indent="-274320" algn="ctr">
              <a:spcBef>
                <a:spcPct val="20000"/>
              </a:spcBef>
              <a:buClr>
                <a:schemeClr val="accent1"/>
              </a:buClr>
              <a:buSzPct val="85000"/>
              <a:defRPr/>
            </a:pPr>
            <a:r>
              <a:rPr kumimoji="0" lang="en-GB" sz="2700" b="1" i="0" u="none" strike="noStrike" kern="1200" cap="none" spc="0" normalizeH="0" baseline="0" noProof="0" dirty="0" err="1" smtClean="0">
                <a:ln>
                  <a:noFill/>
                </a:ln>
                <a:solidFill>
                  <a:schemeClr val="tx1"/>
                </a:solidFill>
                <a:effectLst/>
                <a:uLnTx/>
                <a:uFillTx/>
                <a:latin typeface="+mn-lt"/>
                <a:ea typeface="+mn-ea"/>
                <a:cs typeface="+mn-cs"/>
              </a:rPr>
              <a:t>Doker</a:t>
            </a: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08633" y="1409700"/>
            <a:ext cx="9906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71255" y="2639163"/>
            <a:ext cx="1044007" cy="10440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descr="Image result for DOCKER LOG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0232" y="3683170"/>
            <a:ext cx="965030" cy="965030"/>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6" descr="Image result for DOCKER LOG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3570" y="4597570"/>
            <a:ext cx="965030" cy="965030"/>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6" descr="Image result for DOCKER LOG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0232" y="5537200"/>
            <a:ext cx="965030" cy="9650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492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ppt_x"/>
                                          </p:val>
                                        </p:tav>
                                        <p:tav tm="100000">
                                          <p:val>
                                            <p:strVal val="#ppt_x"/>
                                          </p:val>
                                        </p:tav>
                                      </p:tavLst>
                                    </p:anim>
                                    <p:anim calcmode="lin" valueType="num">
                                      <p:cBhvr additive="base">
                                        <p:cTn id="3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ppt_x"/>
                                          </p:val>
                                        </p:tav>
                                        <p:tav tm="100000">
                                          <p:val>
                                            <p:strVal val="#ppt_x"/>
                                          </p:val>
                                        </p:tav>
                                      </p:tavLst>
                                    </p:anim>
                                    <p:anim calcmode="lin" valueType="num">
                                      <p:cBhvr additive="base">
                                        <p:cTn id="40" dur="10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000" fill="hold"/>
                                        <p:tgtEl>
                                          <p:spTgt spid="4"/>
                                        </p:tgtEl>
                                        <p:attrNameLst>
                                          <p:attrName>ppt_x</p:attrName>
                                        </p:attrNameLst>
                                      </p:cBhvr>
                                      <p:tavLst>
                                        <p:tav tm="0">
                                          <p:val>
                                            <p:strVal val="#ppt_x"/>
                                          </p:val>
                                        </p:tav>
                                        <p:tav tm="100000">
                                          <p:val>
                                            <p:strVal val="#ppt_x"/>
                                          </p:val>
                                        </p:tav>
                                      </p:tavLst>
                                    </p:anim>
                                    <p:anim calcmode="lin" valueType="num">
                                      <p:cBhvr additive="base">
                                        <p:cTn id="4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000" fill="hold"/>
                                        <p:tgtEl>
                                          <p:spTgt spid="6"/>
                                        </p:tgtEl>
                                        <p:attrNameLst>
                                          <p:attrName>ppt_x</p:attrName>
                                        </p:attrNameLst>
                                      </p:cBhvr>
                                      <p:tavLst>
                                        <p:tav tm="0">
                                          <p:val>
                                            <p:strVal val="#ppt_x"/>
                                          </p:val>
                                        </p:tav>
                                        <p:tav tm="100000">
                                          <p:val>
                                            <p:strVal val="#ppt_x"/>
                                          </p:val>
                                        </p:tav>
                                      </p:tavLst>
                                    </p:anim>
                                    <p:anim calcmode="lin" valueType="num">
                                      <p:cBhvr additive="base">
                                        <p:cTn id="50" dur="1000" fill="hold"/>
                                        <p:tgtEl>
                                          <p:spTgt spid="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1000" fill="hold"/>
                                        <p:tgtEl>
                                          <p:spTgt spid="18"/>
                                        </p:tgtEl>
                                        <p:attrNameLst>
                                          <p:attrName>ppt_x</p:attrName>
                                        </p:attrNameLst>
                                      </p:cBhvr>
                                      <p:tavLst>
                                        <p:tav tm="0">
                                          <p:val>
                                            <p:strVal val="#ppt_x"/>
                                          </p:val>
                                        </p:tav>
                                        <p:tav tm="100000">
                                          <p:val>
                                            <p:strVal val="#ppt_x"/>
                                          </p:val>
                                        </p:tav>
                                      </p:tavLst>
                                    </p:anim>
                                    <p:anim calcmode="lin" valueType="num">
                                      <p:cBhvr additive="base">
                                        <p:cTn id="5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9"/>
                                        </p:tgtEl>
                                      </p:cBhvr>
                                    </p:animEffect>
                                    <p:set>
                                      <p:cBhvr>
                                        <p:cTn id="83" dur="1" fill="hold">
                                          <p:stCondLst>
                                            <p:cond delay="499"/>
                                          </p:stCondLst>
                                        </p:cTn>
                                        <p:tgtEl>
                                          <p:spTgt spid="9"/>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9"/>
                                        </p:tgtEl>
                                      </p:cBhvr>
                                    </p:animEffect>
                                    <p:set>
                                      <p:cBhvr>
                                        <p:cTn id="92" dur="1" fill="hold">
                                          <p:stCondLst>
                                            <p:cond delay="499"/>
                                          </p:stCondLst>
                                        </p:cTn>
                                        <p:tgtEl>
                                          <p:spTgt spid="1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3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8" grpId="1"/>
      <p:bldP spid="9" grpId="0"/>
      <p:bldP spid="9" grpId="1"/>
      <p:bldP spid="10" grpId="0"/>
      <p:bldP spid="10" grpId="1"/>
      <p:bldP spid="13" grpId="0" animBg="1"/>
      <p:bldP spid="14" grpId="0" animBg="1"/>
      <p:bldP spid="15" grpId="0" animBg="1"/>
      <p:bldP spid="16" grpId="0" animBg="1"/>
      <p:bldP spid="17" grpId="0" animBg="1"/>
      <p:bldP spid="18" grpId="0"/>
      <p:bldP spid="18" grpId="1"/>
      <p:bldP spid="19" grpId="0"/>
      <p:bldP spid="1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 y="2514600"/>
            <a:ext cx="8839200" cy="1828800"/>
          </a:xfrm>
        </p:spPr>
        <p:txBody>
          <a:bodyPr>
            <a:normAutofit fontScale="85000" lnSpcReduction="10000"/>
          </a:bodyPr>
          <a:lstStyle/>
          <a:p>
            <a:pPr algn="just"/>
            <a:r>
              <a:rPr lang="en-US" dirty="0" err="1" smtClean="0">
                <a:solidFill>
                  <a:schemeClr val="accent6">
                    <a:lumMod val="50000"/>
                  </a:schemeClr>
                </a:solidFill>
              </a:rPr>
              <a:t>reFERENCES</a:t>
            </a:r>
            <a:r>
              <a:rPr lang="en-US" dirty="0" smtClean="0">
                <a:solidFill>
                  <a:schemeClr val="accent6">
                    <a:lumMod val="50000"/>
                  </a:schemeClr>
                </a:solidFill>
              </a:rPr>
              <a:t>:</a:t>
            </a:r>
          </a:p>
          <a:p>
            <a:pPr marL="342900" indent="-342900" algn="just">
              <a:buFont typeface="+mj-lt"/>
              <a:buAutoNum type="arabicPeriod"/>
            </a:pPr>
            <a:endParaRPr lang="en-US" sz="1000" dirty="0" smtClean="0">
              <a:latin typeface="Courier New" pitchFamily="49" charset="0"/>
              <a:cs typeface="Courier New" pitchFamily="49" charset="0"/>
              <a:hlinkClick r:id="rId2"/>
            </a:endParaRPr>
          </a:p>
          <a:p>
            <a:pPr marL="342900" indent="-342900" algn="just">
              <a:buFont typeface="+mj-lt"/>
              <a:buAutoNum type="arabicPeriod"/>
            </a:pPr>
            <a:r>
              <a:rPr lang="en-US" sz="1300" b="0" dirty="0" smtClean="0">
                <a:solidFill>
                  <a:srgbClr val="002060"/>
                </a:solidFill>
                <a:latin typeface="Courier New" pitchFamily="49" charset="0"/>
                <a:cs typeface="Courier New" pitchFamily="49" charset="0"/>
              </a:rPr>
              <a:t>https://cloud.oracle.com/container-classic</a:t>
            </a:r>
          </a:p>
          <a:p>
            <a:pPr marL="342900" indent="-342900" algn="just">
              <a:buFont typeface="+mj-lt"/>
              <a:buAutoNum type="arabicPeriod"/>
            </a:pPr>
            <a:r>
              <a:rPr lang="en-US" sz="1300" b="0" dirty="0" smtClean="0">
                <a:solidFill>
                  <a:srgbClr val="002060"/>
                </a:solidFill>
                <a:latin typeface="Courier New" pitchFamily="49" charset="0"/>
                <a:cs typeface="Courier New" pitchFamily="49" charset="0"/>
              </a:rPr>
              <a:t>https://cloud.oracle.com/iaas/ebooks/Oracle_Container_Cloud_Service.pdf</a:t>
            </a:r>
          </a:p>
          <a:p>
            <a:pPr marL="342900" indent="-342900" algn="just">
              <a:buFont typeface="+mj-lt"/>
              <a:buAutoNum type="arabicPeriod"/>
            </a:pPr>
            <a:r>
              <a:rPr lang="en-US" sz="1300" b="0" dirty="0" smtClean="0">
                <a:solidFill>
                  <a:srgbClr val="002060"/>
                </a:solidFill>
                <a:latin typeface="Courier New" pitchFamily="49" charset="0"/>
                <a:cs typeface="Courier New" pitchFamily="49" charset="0"/>
              </a:rPr>
              <a:t>https://github.com/oracle/cloud-native-devops-workshop/blob/master/containers/docker001/Participant-Guide.md</a:t>
            </a:r>
          </a:p>
          <a:p>
            <a:pPr marL="342900" indent="-342900" algn="just">
              <a:buFont typeface="+mj-lt"/>
              <a:buAutoNum type="arabicPeriod"/>
            </a:pPr>
            <a:r>
              <a:rPr lang="en-US" sz="1300" b="0" dirty="0" smtClean="0">
                <a:solidFill>
                  <a:srgbClr val="002060"/>
                </a:solidFill>
                <a:latin typeface="Courier New" pitchFamily="49" charset="0"/>
                <a:cs typeface="Courier New" pitchFamily="49" charset="0"/>
              </a:rPr>
              <a:t>http://www.oracle.com/technetwork/articles/cloudcomp/munz-docker-occs-3585210.html</a:t>
            </a:r>
          </a:p>
          <a:p>
            <a:pPr marL="342900" indent="-342900" algn="just">
              <a:buFont typeface="+mj-lt"/>
              <a:buAutoNum type="arabicPeriod"/>
            </a:pPr>
            <a:r>
              <a:rPr lang="en-US" sz="1300" b="0" dirty="0" smtClean="0">
                <a:solidFill>
                  <a:srgbClr val="002060"/>
                </a:solidFill>
                <a:latin typeface="Courier New" pitchFamily="49" charset="0"/>
                <a:cs typeface="Courier New" pitchFamily="49" charset="0"/>
              </a:rPr>
              <a:t>http://www.oracle.com/webfolder/technetwork/tutorials/obe/cloud/container_cloud/creating_an_occs_service_instance/creating_occs_instance.html</a:t>
            </a:r>
          </a:p>
          <a:p>
            <a:pPr marL="342900" indent="-342900" algn="just">
              <a:buFont typeface="+mj-lt"/>
              <a:buAutoNum type="arabicPeriod"/>
            </a:pPr>
            <a:endParaRPr lang="en-US" sz="1000" dirty="0">
              <a:latin typeface="Courier New" pitchFamily="49" charset="0"/>
              <a:cs typeface="Courier New" pitchFamily="49" charset="0"/>
            </a:endParaRPr>
          </a:p>
        </p:txBody>
      </p:sp>
      <p:sp>
        <p:nvSpPr>
          <p:cNvPr id="4" name="Title 3"/>
          <p:cNvSpPr>
            <a:spLocks noGrp="1"/>
          </p:cNvSpPr>
          <p:nvPr>
            <p:ph type="ctrTitle"/>
          </p:nvPr>
        </p:nvSpPr>
        <p:spPr>
          <a:xfrm>
            <a:off x="685800" y="152400"/>
            <a:ext cx="7772400" cy="1524000"/>
          </a:xfrm>
        </p:spPr>
        <p:txBody>
          <a:bodyPr anchor="ctr"/>
          <a:lstStyle/>
          <a:p>
            <a:r>
              <a:rPr lang="en-US" b="1" dirty="0" smtClean="0"/>
              <a:t>Q  &amp;  A</a:t>
            </a:r>
            <a:endParaRPr lang="en-US" b="1" dirty="0"/>
          </a:p>
        </p:txBody>
      </p:sp>
      <p:sp>
        <p:nvSpPr>
          <p:cNvPr id="7" name="Subtitle 4"/>
          <p:cNvSpPr txBox="1">
            <a:spLocks/>
          </p:cNvSpPr>
          <p:nvPr/>
        </p:nvSpPr>
        <p:spPr>
          <a:xfrm>
            <a:off x="159657" y="4648200"/>
            <a:ext cx="8831943" cy="1295400"/>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gn="just"/>
            <a:r>
              <a:rPr lang="en-US" dirty="0" smtClean="0">
                <a:solidFill>
                  <a:schemeClr val="accent6">
                    <a:lumMod val="50000"/>
                  </a:schemeClr>
                </a:solidFill>
              </a:rPr>
              <a:t>Contact</a:t>
            </a:r>
          </a:p>
          <a:p>
            <a:pPr marL="342900" indent="-342900" algn="just">
              <a:buFont typeface="+mj-lt"/>
              <a:buAutoNum type="arabicPeriod"/>
            </a:pPr>
            <a:r>
              <a:rPr lang="en-US" sz="1800" dirty="0" smtClean="0">
                <a:solidFill>
                  <a:srgbClr val="002060"/>
                </a:solidFill>
                <a:latin typeface="Courier New" pitchFamily="49" charset="0"/>
                <a:cs typeface="Courier New" pitchFamily="49" charset="0"/>
              </a:rPr>
              <a:t>http://OCTET.CLOUD | HTTP://ROOUG.RO </a:t>
            </a:r>
          </a:p>
          <a:p>
            <a:pPr marL="342900" indent="-342900" algn="just">
              <a:buFont typeface="+mj-lt"/>
              <a:buAutoNum type="arabicPeriod"/>
            </a:pPr>
            <a:r>
              <a:rPr lang="en-US" sz="1800" dirty="0" smtClean="0">
                <a:solidFill>
                  <a:srgbClr val="002060"/>
                </a:solidFill>
                <a:latin typeface="Courier New" pitchFamily="49" charset="0"/>
                <a:cs typeface="Courier New" pitchFamily="49" charset="0"/>
              </a:rPr>
              <a:t>ciprian@octet.cloud |ciprian@rooug.ro</a:t>
            </a:r>
          </a:p>
          <a:p>
            <a:pPr marL="342900" indent="-342900" algn="just">
              <a:buFont typeface="+mj-lt"/>
              <a:buAutoNum type="arabicPeriod"/>
            </a:pPr>
            <a:endParaRPr lang="en-US" sz="1800" dirty="0" smtClean="0">
              <a:solidFill>
                <a:srgbClr val="002060"/>
              </a:solidFill>
              <a:latin typeface="Courier New" pitchFamily="49" charset="0"/>
              <a:cs typeface="Courier New" pitchFamily="49" charset="0"/>
            </a:endParaRPr>
          </a:p>
          <a:p>
            <a:pPr marL="342900" indent="-342900" algn="just">
              <a:buFont typeface="+mj-lt"/>
              <a:buAutoNum type="arabicPeriod"/>
            </a:pPr>
            <a:endParaRPr lang="en-US" sz="1800" dirty="0" smtClean="0">
              <a:latin typeface="Courier New" pitchFamily="49" charset="0"/>
              <a:cs typeface="Courier New" pitchFamily="49" charset="0"/>
            </a:endParaRPr>
          </a:p>
          <a:p>
            <a:pPr marL="342900" indent="-342900" algn="just">
              <a:buFont typeface="+mj-lt"/>
              <a:buAutoNum type="arabicPeriod"/>
            </a:pPr>
            <a:endParaRPr lang="en-US" sz="1800" dirty="0" smtClean="0">
              <a:latin typeface="Courier New" pitchFamily="49" charset="0"/>
              <a:cs typeface="Courier New" pitchFamily="49" charset="0"/>
            </a:endParaRPr>
          </a:p>
          <a:p>
            <a:endParaRPr lang="en-US" sz="1800" dirty="0">
              <a:latin typeface="Courier New" pitchFamily="49" charset="0"/>
              <a:cs typeface="Courier New" pitchFamily="49" charset="0"/>
            </a:endParaRPr>
          </a:p>
          <a:p>
            <a:pPr algn="just"/>
            <a:endParaRPr lang="en-US" sz="10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chor="ctr">
            <a:normAutofit/>
          </a:bodyPr>
          <a:lstStyle/>
          <a:p>
            <a:r>
              <a:rPr lang="en-US" dirty="0" smtClean="0"/>
              <a:t>Lunch?</a:t>
            </a:r>
            <a:endParaRPr lang="en-US" dirty="0"/>
          </a:p>
        </p:txBody>
      </p:sp>
      <p:pic>
        <p:nvPicPr>
          <p:cNvPr id="4" name="Picture 5" descr="T:\octet\2017\05\teckweek\White_Place_Setting_PNG_Clipart-609.png"/>
          <p:cNvPicPr>
            <a:picLocks noChangeAspect="1" noChangeArrowheads="1"/>
          </p:cNvPicPr>
          <p:nvPr/>
        </p:nvPicPr>
        <p:blipFill>
          <a:blip r:embed="rId3" cstate="print"/>
          <a:srcRect/>
          <a:stretch>
            <a:fillRect/>
          </a:stretch>
        </p:blipFill>
        <p:spPr bwMode="auto">
          <a:xfrm>
            <a:off x="1447800" y="1524000"/>
            <a:ext cx="6172200" cy="4740250"/>
          </a:xfrm>
          <a:prstGeom prst="rect">
            <a:avLst/>
          </a:prstGeom>
          <a:noFill/>
        </p:spPr>
      </p:pic>
      <p:pic>
        <p:nvPicPr>
          <p:cNvPr id="2050" name="Picture 2" descr="https://i1.wp.com/blog.docker.com/wp-content/uploads/2013/06/Docker-logo-011.png?ssl=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67000" y="2133600"/>
            <a:ext cx="3667105" cy="34290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4" name="Picture 2" descr="Imagini pentru oracle container service"/>
          <p:cNvPicPr>
            <a:picLocks noChangeAspect="1" noChangeArrowheads="1"/>
          </p:cNvPicPr>
          <p:nvPr/>
        </p:nvPicPr>
        <p:blipFill>
          <a:blip r:embed="rId5"/>
          <a:srcRect/>
          <a:stretch>
            <a:fillRect/>
          </a:stretch>
        </p:blipFill>
        <p:spPr bwMode="auto">
          <a:xfrm>
            <a:off x="2819400" y="2133600"/>
            <a:ext cx="3429000" cy="3429001"/>
          </a:xfrm>
          <a:prstGeom prst="ellipse">
            <a:avLst/>
          </a:prstGeom>
          <a:ln>
            <a:noFill/>
          </a:ln>
          <a:effectLst>
            <a:softEdge rad="112500"/>
          </a:effectLst>
        </p:spPr>
      </p:pic>
    </p:spTree>
    <p:extLst>
      <p:ext uri="{BB962C8B-B14F-4D97-AF65-F5344CB8AC3E}">
        <p14:creationId xmlns:p14="http://schemas.microsoft.com/office/powerpoint/2010/main" xmlns="" val="120805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62000"/>
          </a:xfrm>
        </p:spPr>
        <p:txBody>
          <a:bodyPr>
            <a:normAutofit fontScale="90000"/>
          </a:bodyPr>
          <a:lstStyle/>
          <a:p>
            <a:r>
              <a:rPr lang="en-US" b="1" dirty="0"/>
              <a:t>PROBLEM</a:t>
            </a:r>
            <a:r>
              <a:rPr lang="en-US" dirty="0"/>
              <a:t/>
            </a:r>
            <a:br>
              <a:rPr lang="en-US" dirty="0"/>
            </a:br>
            <a:r>
              <a:rPr lang="en-US" dirty="0"/>
              <a:t>TODAY </a:t>
            </a:r>
            <a:r>
              <a:rPr lang="en-US" sz="4900" b="1" dirty="0"/>
              <a:t>IT</a:t>
            </a:r>
            <a:r>
              <a:rPr lang="en-US" sz="4900" dirty="0"/>
              <a:t> </a:t>
            </a:r>
            <a:r>
              <a:rPr lang="en-US" dirty="0"/>
              <a:t>IS MORE LIKE TAKING LUNCH</a:t>
            </a:r>
          </a:p>
        </p:txBody>
      </p:sp>
      <p:pic>
        <p:nvPicPr>
          <p:cNvPr id="4" name="Picture 5" descr="T:\octet\2017\05\teckweek\White_Place_Setting_PNG_Clipart-609.png"/>
          <p:cNvPicPr>
            <a:picLocks noChangeAspect="1" noChangeArrowheads="1"/>
          </p:cNvPicPr>
          <p:nvPr/>
        </p:nvPicPr>
        <p:blipFill>
          <a:blip r:embed="rId3" cstate="print"/>
          <a:srcRect/>
          <a:stretch>
            <a:fillRect/>
          </a:stretch>
        </p:blipFill>
        <p:spPr bwMode="auto">
          <a:xfrm>
            <a:off x="1447800" y="1524000"/>
            <a:ext cx="6172200" cy="4740250"/>
          </a:xfrm>
          <a:prstGeom prst="rect">
            <a:avLst/>
          </a:prstGeom>
          <a:noFill/>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19400" y="2286000"/>
            <a:ext cx="3276600" cy="3030856"/>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 name="Group 7"/>
          <p:cNvGrpSpPr/>
          <p:nvPr/>
        </p:nvGrpSpPr>
        <p:grpSpPr>
          <a:xfrm>
            <a:off x="2514600" y="1981200"/>
            <a:ext cx="3886200" cy="3657600"/>
            <a:chOff x="3048000" y="2517182"/>
            <a:chExt cx="2902155" cy="2753886"/>
          </a:xfrm>
        </p:grpSpPr>
        <p:grpSp>
          <p:nvGrpSpPr>
            <p:cNvPr id="9" name="Group 8"/>
            <p:cNvGrpSpPr/>
            <p:nvPr/>
          </p:nvGrpSpPr>
          <p:grpSpPr>
            <a:xfrm>
              <a:off x="3048000" y="2517182"/>
              <a:ext cx="2902155" cy="2753886"/>
              <a:chOff x="3200400" y="2517182"/>
              <a:chExt cx="2902155" cy="2753886"/>
            </a:xfrm>
          </p:grpSpPr>
          <p:pic>
            <p:nvPicPr>
              <p:cNvPr id="11" name="Picture 6" descr="Image result for application framework logos"/>
              <p:cNvPicPr>
                <a:picLocks noChangeAspect="1" noChangeArrowheads="1"/>
              </p:cNvPicPr>
              <p:nvPr/>
            </p:nvPicPr>
            <p:blipFill>
              <a:blip r:embed="rId5" cstate="print"/>
              <a:srcRect/>
              <a:stretch>
                <a:fillRect/>
              </a:stretch>
            </p:blipFill>
            <p:spPr bwMode="auto">
              <a:xfrm>
                <a:off x="3200400" y="2517182"/>
                <a:ext cx="2902155" cy="2753886"/>
              </a:xfrm>
              <a:prstGeom prst="ellipse">
                <a:avLst/>
              </a:prstGeom>
              <a:ln>
                <a:noFill/>
              </a:ln>
              <a:effectLst>
                <a:softEdge rad="112500"/>
              </a:effectLst>
            </p:spPr>
          </p:pic>
          <p:cxnSp>
            <p:nvCxnSpPr>
              <p:cNvPr id="12" name="Straight Connector 11"/>
              <p:cNvCxnSpPr/>
              <p:nvPr/>
            </p:nvCxnSpPr>
            <p:spPr>
              <a:xfrm>
                <a:off x="5715000" y="3894125"/>
                <a:ext cx="152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itle 1"/>
            <p:cNvSpPr txBox="1">
              <a:spLocks/>
            </p:cNvSpPr>
            <p:nvPr/>
          </p:nvSpPr>
          <p:spPr>
            <a:xfrm>
              <a:off x="3886200" y="3421743"/>
              <a:ext cx="1371600" cy="1066800"/>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endParaRPr lang="en-US" dirty="0"/>
            </a:p>
          </p:txBody>
        </p:sp>
      </p:grpSp>
      <p:pic>
        <p:nvPicPr>
          <p:cNvPr id="13" name="Picture 8" descr="Image result for javascript frameworks logos"/>
          <p:cNvPicPr>
            <a:picLocks noChangeAspect="1" noChangeArrowheads="1"/>
          </p:cNvPicPr>
          <p:nvPr/>
        </p:nvPicPr>
        <p:blipFill>
          <a:blip r:embed="rId6" cstate="print"/>
          <a:srcRect/>
          <a:stretch>
            <a:fillRect/>
          </a:stretch>
        </p:blipFill>
        <p:spPr bwMode="auto">
          <a:xfrm>
            <a:off x="2557347" y="1905000"/>
            <a:ext cx="3843453" cy="3733800"/>
          </a:xfrm>
          <a:prstGeom prst="ellipse">
            <a:avLst/>
          </a:prstGeom>
          <a:ln>
            <a:noFill/>
          </a:ln>
          <a:effectLst>
            <a:softEdge rad="112500"/>
          </a:effectLst>
        </p:spPr>
      </p:pic>
      <p:pic>
        <p:nvPicPr>
          <p:cNvPr id="14" name="Picture 11" descr="T:\octet\2017\05\teckweek\cloud.png"/>
          <p:cNvPicPr>
            <a:picLocks noChangeAspect="1" noChangeArrowheads="1"/>
          </p:cNvPicPr>
          <p:nvPr/>
        </p:nvPicPr>
        <p:blipFill>
          <a:blip r:embed="rId7" cstate="print"/>
          <a:srcRect/>
          <a:stretch>
            <a:fillRect/>
          </a:stretch>
        </p:blipFill>
        <p:spPr bwMode="auto">
          <a:xfrm>
            <a:off x="2362200" y="1676400"/>
            <a:ext cx="4419600" cy="4419600"/>
          </a:xfrm>
          <a:prstGeom prst="rect">
            <a:avLst/>
          </a:prstGeom>
          <a:noFill/>
        </p:spPr>
      </p:pic>
    </p:spTree>
    <p:extLst>
      <p:ext uri="{BB962C8B-B14F-4D97-AF65-F5344CB8AC3E}">
        <p14:creationId xmlns:p14="http://schemas.microsoft.com/office/powerpoint/2010/main" xmlns="" val="259785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 calcmode="lin" valueType="num">
                                      <p:cBhvr additive="base">
                                        <p:cTn id="20" dur="2000" fill="hold"/>
                                        <p:tgtEl>
                                          <p:spTgt spid="3075"/>
                                        </p:tgtEl>
                                        <p:attrNameLst>
                                          <p:attrName>ppt_x</p:attrName>
                                        </p:attrNameLst>
                                      </p:cBhvr>
                                      <p:tavLst>
                                        <p:tav tm="0">
                                          <p:val>
                                            <p:strVal val="0-#ppt_w/2"/>
                                          </p:val>
                                        </p:tav>
                                        <p:tav tm="100000">
                                          <p:val>
                                            <p:strVal val="#ppt_x"/>
                                          </p:val>
                                        </p:tav>
                                      </p:tavLst>
                                    </p:anim>
                                    <p:anim calcmode="lin" valueType="num">
                                      <p:cBhvr additive="base">
                                        <p:cTn id="21" dur="20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000" fill="hold"/>
                                        <p:tgtEl>
                                          <p:spTgt spid="8"/>
                                        </p:tgtEl>
                                        <p:attrNameLst>
                                          <p:attrName>ppt_x</p:attrName>
                                        </p:attrNameLst>
                                      </p:cBhvr>
                                      <p:tavLst>
                                        <p:tav tm="0">
                                          <p:val>
                                            <p:strVal val="1+#ppt_w/2"/>
                                          </p:val>
                                        </p:tav>
                                        <p:tav tm="100000">
                                          <p:val>
                                            <p:strVal val="#ppt_x"/>
                                          </p:val>
                                        </p:tav>
                                      </p:tavLst>
                                    </p:anim>
                                    <p:anim calcmode="lin" valueType="num">
                                      <p:cBhvr additive="base">
                                        <p:cTn id="27"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ppt_x</p:attrName>
                                        </p:attrNameLst>
                                      </p:cBhvr>
                                      <p:tavLst>
                                        <p:tav tm="0">
                                          <p:val>
                                            <p:strVal val="#ppt_x"/>
                                          </p:val>
                                        </p:tav>
                                        <p:tav tm="100000">
                                          <p:val>
                                            <p:strVal val="#ppt_x"/>
                                          </p:val>
                                        </p:tav>
                                      </p:tavLst>
                                    </p:anim>
                                    <p:anim calcmode="lin" valueType="num">
                                      <p:cBhvr>
                                        <p:cTn id="34"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066800"/>
          </a:xfrm>
        </p:spPr>
        <p:txBody>
          <a:bodyPr anchor="ctr">
            <a:noAutofit/>
          </a:bodyPr>
          <a:lstStyle/>
          <a:p>
            <a:r>
              <a:rPr lang="en-US" sz="2400" dirty="0" smtClean="0"/>
              <a:t>FOR GREAT EXPERIENCE WITH SERVICES</a:t>
            </a:r>
            <a:br>
              <a:rPr lang="en-US" sz="2400" dirty="0" smtClean="0"/>
            </a:br>
            <a:r>
              <a:rPr lang="en-US" sz="2400" dirty="0" smtClean="0"/>
              <a:t>RECOMMENDATION IS NEEDED</a:t>
            </a:r>
            <a:endParaRPr lang="en-US" sz="2400" dirty="0"/>
          </a:p>
        </p:txBody>
      </p:sp>
      <p:sp>
        <p:nvSpPr>
          <p:cNvPr id="3" name="Content Placeholder 2"/>
          <p:cNvSpPr>
            <a:spLocks noGrp="1"/>
          </p:cNvSpPr>
          <p:nvPr>
            <p:ph sz="quarter" idx="1"/>
          </p:nvPr>
        </p:nvSpPr>
        <p:spPr>
          <a:xfrm>
            <a:off x="3276600" y="1600200"/>
            <a:ext cx="5565648" cy="3886200"/>
          </a:xfrm>
        </p:spPr>
        <p:txBody>
          <a:bodyPr>
            <a:normAutofit lnSpcReduction="10000"/>
          </a:bodyPr>
          <a:lstStyle/>
          <a:p>
            <a:pPr algn="just">
              <a:buNone/>
            </a:pPr>
            <a:r>
              <a:rPr lang="en-US" sz="2000" dirty="0" smtClean="0"/>
              <a:t>+17 years of experience in software development</a:t>
            </a:r>
          </a:p>
          <a:p>
            <a:pPr algn="just">
              <a:buNone/>
            </a:pPr>
            <a:endParaRPr lang="en-US" sz="2000" dirty="0" smtClean="0"/>
          </a:p>
          <a:p>
            <a:pPr algn="just">
              <a:buNone/>
            </a:pPr>
            <a:r>
              <a:rPr lang="en-US" sz="2000" dirty="0" smtClean="0"/>
              <a:t>+10 years of experience working   with Oracle </a:t>
            </a:r>
          </a:p>
          <a:p>
            <a:pPr algn="just">
              <a:buNone/>
            </a:pPr>
            <a:endParaRPr lang="en-US" sz="2000" dirty="0" smtClean="0"/>
          </a:p>
          <a:p>
            <a:pPr algn="just">
              <a:buNone/>
            </a:pPr>
            <a:r>
              <a:rPr lang="en-US" sz="2000" dirty="0" smtClean="0"/>
              <a:t>+6 years of community experience in </a:t>
            </a:r>
            <a:r>
              <a:rPr lang="en-US" sz="2000" dirty="0" err="1" smtClean="0"/>
              <a:t>RoOUG</a:t>
            </a:r>
            <a:endParaRPr lang="en-US" sz="2000" dirty="0" smtClean="0"/>
          </a:p>
          <a:p>
            <a:pPr algn="just">
              <a:buNone/>
            </a:pPr>
            <a:endParaRPr lang="en-US" sz="2000" dirty="0" smtClean="0"/>
          </a:p>
          <a:p>
            <a:pPr algn="just">
              <a:buNone/>
            </a:pPr>
            <a:r>
              <a:rPr lang="en-US" sz="2000" dirty="0" smtClean="0"/>
              <a:t>From 2016 experienced Enterprise Architect Certified Expert  in SQL , PL/SQL, Linux, Business Intelligence and Oracle Architecture started a consulting company OCTET INTELLIGENCE</a:t>
            </a:r>
          </a:p>
          <a:p>
            <a:pPr algn="just">
              <a:buNone/>
            </a:pPr>
            <a:endParaRPr lang="en-US" sz="2000" dirty="0"/>
          </a:p>
        </p:txBody>
      </p:sp>
      <p:pic>
        <p:nvPicPr>
          <p:cNvPr id="5" name="Picture 4" descr="Ciprian_Onofreiciuc.png"/>
          <p:cNvPicPr>
            <a:picLocks noChangeAspect="1"/>
          </p:cNvPicPr>
          <p:nvPr/>
        </p:nvPicPr>
        <p:blipFill>
          <a:blip r:embed="rId3" cstate="print"/>
          <a:stretch>
            <a:fillRect/>
          </a:stretch>
        </p:blipFill>
        <p:spPr>
          <a:xfrm>
            <a:off x="685800" y="1447800"/>
            <a:ext cx="2590800" cy="388619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6600" y="5410200"/>
            <a:ext cx="2374385" cy="913225"/>
          </a:xfrm>
          <a:prstGeom prst="rect">
            <a:avLst/>
          </a:prstGeom>
        </p:spPr>
      </p:pic>
      <p:pic>
        <p:nvPicPr>
          <p:cNvPr id="39938" name="Picture 2" descr="Romanian Oracle User Group"/>
          <p:cNvPicPr>
            <a:picLocks noChangeAspect="1" noChangeArrowheads="1"/>
          </p:cNvPicPr>
          <p:nvPr/>
        </p:nvPicPr>
        <p:blipFill>
          <a:blip r:embed="rId5"/>
          <a:srcRect/>
          <a:stretch>
            <a:fillRect/>
          </a:stretch>
        </p:blipFill>
        <p:spPr bwMode="auto">
          <a:xfrm>
            <a:off x="5933766" y="5465309"/>
            <a:ext cx="2829234" cy="78309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1143000"/>
          </a:xfrm>
        </p:spPr>
        <p:txBody>
          <a:bodyPr anchor="ctr">
            <a:noAutofit/>
          </a:bodyPr>
          <a:lstStyle/>
          <a:p>
            <a:r>
              <a:rPr lang="en-US" sz="2400" dirty="0" smtClean="0"/>
              <a:t>HOW TO RESPOND TO THIS FULL MENU </a:t>
            </a:r>
            <a:br>
              <a:rPr lang="en-US" sz="2400" dirty="0" smtClean="0"/>
            </a:br>
            <a:r>
              <a:rPr lang="en-US" sz="2400" dirty="0" smtClean="0"/>
              <a:t>TO SIMPLIFY IT?</a:t>
            </a:r>
            <a:endParaRPr lang="en-US" sz="2400" dirty="0"/>
          </a:p>
        </p:txBody>
      </p:sp>
      <p:sp>
        <p:nvSpPr>
          <p:cNvPr id="3" name="Content Placeholder 2"/>
          <p:cNvSpPr>
            <a:spLocks noGrp="1"/>
          </p:cNvSpPr>
          <p:nvPr>
            <p:ph sz="quarter" idx="1"/>
          </p:nvPr>
        </p:nvSpPr>
        <p:spPr>
          <a:xfrm>
            <a:off x="152400" y="5867400"/>
            <a:ext cx="8839200" cy="533400"/>
          </a:xfrm>
        </p:spPr>
        <p:txBody>
          <a:bodyPr anchor="ctr">
            <a:normAutofit/>
          </a:bodyPr>
          <a:lstStyle/>
          <a:p>
            <a:pPr>
              <a:buNone/>
            </a:pPr>
            <a:r>
              <a:rPr lang="en-GB" b="1" dirty="0" smtClean="0"/>
              <a:t>Abstraction</a:t>
            </a:r>
            <a:endParaRPr lang="en-US" dirty="0"/>
          </a:p>
        </p:txBody>
      </p:sp>
      <p:sp>
        <p:nvSpPr>
          <p:cNvPr id="4" name="Content Placeholder 2"/>
          <p:cNvSpPr txBox="1">
            <a:spLocks/>
          </p:cNvSpPr>
          <p:nvPr/>
        </p:nvSpPr>
        <p:spPr>
          <a:xfrm>
            <a:off x="149352" y="3733800"/>
            <a:ext cx="8842248" cy="685800"/>
          </a:xfrm>
          <a:prstGeom prst="rect">
            <a:avLst/>
          </a:prstGeom>
        </p:spPr>
        <p:txBody>
          <a:bodyPr vert="horz">
            <a:normAutofit/>
          </a:bodyPr>
          <a:lstStyle/>
          <a:p>
            <a:pPr marL="274320" marR="0" lvl="0" indent="-274320"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1" i="0" u="none" strike="noStrike" kern="1200" cap="none" spc="0" normalizeH="0" baseline="0" noProof="0" dirty="0" smtClean="0">
                <a:ln>
                  <a:noFill/>
                </a:ln>
                <a:solidFill>
                  <a:schemeClr val="tx1"/>
                </a:solidFill>
                <a:effectLst/>
                <a:uLnTx/>
                <a:uFillTx/>
                <a:latin typeface="+mn-lt"/>
                <a:ea typeface="+mn-ea"/>
                <a:cs typeface="+mn-cs"/>
              </a:rPr>
              <a:t>Agility			</a:t>
            </a:r>
            <a:r>
              <a:rPr kumimoji="0" lang="en-GB" sz="2700" b="1" i="0" u="none" strike="noStrike" kern="1200" cap="none" spc="0" normalizeH="0" noProof="0" dirty="0" smtClean="0">
                <a:ln>
                  <a:noFill/>
                </a:ln>
                <a:solidFill>
                  <a:schemeClr val="tx1"/>
                </a:solidFill>
                <a:effectLst/>
                <a:uLnTx/>
                <a:uFillTx/>
                <a:latin typeface="+mn-lt"/>
                <a:ea typeface="+mn-ea"/>
                <a:cs typeface="+mn-cs"/>
              </a:rPr>
              <a:t>  </a:t>
            </a:r>
            <a:r>
              <a:rPr kumimoji="0" lang="en-GB" sz="2700" b="1" i="0" u="none" strike="noStrike" kern="1200" cap="none" spc="0" normalizeH="0" baseline="0" noProof="0" dirty="0" smtClean="0">
                <a:ln>
                  <a:noFill/>
                </a:ln>
                <a:solidFill>
                  <a:schemeClr val="tx1"/>
                </a:solidFill>
                <a:effectLst/>
                <a:uLnTx/>
                <a:uFillTx/>
                <a:latin typeface="+mn-lt"/>
                <a:ea typeface="+mn-ea"/>
                <a:cs typeface="+mn-cs"/>
              </a:rPr>
              <a:t>	</a:t>
            </a: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152400" y="4800600"/>
            <a:ext cx="8842248" cy="609600"/>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1" i="0" u="none" strike="noStrike" kern="1200" cap="none" spc="0" normalizeH="0" baseline="0" noProof="0" dirty="0" smtClean="0">
                <a:ln>
                  <a:noFill/>
                </a:ln>
                <a:solidFill>
                  <a:schemeClr val="tx1"/>
                </a:solidFill>
                <a:effectLst/>
                <a:uLnTx/>
                <a:uFillTx/>
                <a:latin typeface="+mn-lt"/>
                <a:ea typeface="+mn-ea"/>
                <a:cs typeface="+mn-cs"/>
              </a:rPr>
              <a:t>Composition</a:t>
            </a: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149352" y="2743200"/>
            <a:ext cx="8842248" cy="838200"/>
          </a:xfrm>
          <a:prstGeom prst="rect">
            <a:avLst/>
          </a:prstGeom>
        </p:spPr>
        <p:txBody>
          <a:bodyPr vert="horz">
            <a:normAutofit/>
          </a:bodyPr>
          <a:lstStyle/>
          <a:p>
            <a:pPr marL="274320" marR="0" lvl="0" indent="-274320"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700" b="1" i="0" u="none" strike="noStrike" kern="1200" cap="none" spc="0" normalizeH="0" baseline="0" noProof="0" dirty="0" smtClean="0">
                <a:ln>
                  <a:noFill/>
                </a:ln>
                <a:solidFill>
                  <a:schemeClr val="tx1"/>
                </a:solidFill>
                <a:effectLst/>
                <a:uLnTx/>
                <a:uFillTx/>
                <a:latin typeface="+mn-lt"/>
                <a:ea typeface="+mn-ea"/>
                <a:cs typeface="+mn-cs"/>
              </a:rPr>
              <a:t>Speed</a:t>
            </a:r>
          </a:p>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149352" y="1600200"/>
            <a:ext cx="8842248" cy="914400"/>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700" b="1" i="0" u="none" strike="noStrike" kern="1200" cap="none" spc="0" normalizeH="0" baseline="0" noProof="0" dirty="0" smtClean="0">
                <a:ln>
                  <a:noFill/>
                </a:ln>
                <a:solidFill>
                  <a:schemeClr val="tx1"/>
                </a:solidFill>
                <a:effectLst/>
                <a:uLnTx/>
                <a:uFillTx/>
                <a:latin typeface="+mn-lt"/>
                <a:ea typeface="+mn-ea"/>
                <a:cs typeface="+mn-cs"/>
              </a:rPr>
              <a:t>Consolidation</a:t>
            </a:r>
            <a:endParaRPr kumimoji="0" lang="en-GB" sz="27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167951" y="5867400"/>
            <a:ext cx="8823649" cy="533400"/>
          </a:xfrm>
          <a:prstGeom prst="rect">
            <a:avLst/>
          </a:prstGeom>
        </p:spPr>
        <p:txBody>
          <a:bodyPr vert="horz" anchor="ctr">
            <a:normAutofit/>
          </a:bodyPr>
          <a:lstStyle/>
          <a:p>
            <a:pPr marL="274320" marR="0" lvl="0" indent="-274320"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1" i="0" u="none" strike="noStrike" kern="1200" cap="none" spc="0" normalizeH="0" baseline="0" noProof="0" dirty="0" smtClean="0">
                <a:ln>
                  <a:noFill/>
                </a:ln>
                <a:solidFill>
                  <a:schemeClr val="tx1"/>
                </a:solidFill>
                <a:effectLst/>
                <a:uLnTx/>
                <a:uFillTx/>
                <a:latin typeface="+mn-lt"/>
                <a:ea typeface="+mn-ea"/>
                <a:cs typeface="+mn-cs"/>
              </a:rPr>
              <a:t>	Everything Is A BOX</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152400" y="4572000"/>
            <a:ext cx="8842248" cy="1066800"/>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1" i="0" u="none" strike="noStrike" kern="1200" cap="none" spc="0" normalizeH="0" baseline="0" noProof="0" dirty="0" smtClean="0">
                <a:ln>
                  <a:noFill/>
                </a:ln>
                <a:solidFill>
                  <a:schemeClr val="tx1"/>
                </a:solidFill>
                <a:effectLst/>
                <a:uLnTx/>
                <a:uFillTx/>
                <a:latin typeface="+mn-lt"/>
                <a:ea typeface="+mn-ea"/>
                <a:cs typeface="+mn-cs"/>
              </a:rPr>
              <a:t>						Every BOX Should Be Used As A Building Block</a:t>
            </a: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152400" y="3733800"/>
            <a:ext cx="8842248" cy="685800"/>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GB" sz="2700" b="1" i="0" u="none" strike="noStrike" kern="1200" cap="none" spc="0" normalizeH="0" baseline="0" noProof="0" dirty="0" smtClean="0">
                <a:ln>
                  <a:noFill/>
                </a:ln>
                <a:solidFill>
                  <a:schemeClr val="tx1"/>
                </a:solidFill>
                <a:effectLst/>
                <a:uLnTx/>
                <a:uFillTx/>
                <a:latin typeface="+mn-lt"/>
                <a:ea typeface="+mn-ea"/>
                <a:cs typeface="+mn-cs"/>
              </a:rPr>
              <a:t>Every BOX Can Change</a:t>
            </a: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228600" y="2743200"/>
            <a:ext cx="8763000" cy="838200"/>
          </a:xfrm>
          <a:prstGeom prst="rect">
            <a:avLst/>
          </a:prstGeom>
        </p:spPr>
        <p:txBody>
          <a:bodyPr vert="horz">
            <a:normAutofit lnSpcReduction="10000"/>
          </a:bodyPr>
          <a:lstStyle/>
          <a:p>
            <a:pPr marL="274320" marR="0" lvl="0" indent="-274320"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700" b="1" i="0" u="none" strike="noStrike" kern="1200" cap="none" spc="0" normalizeH="0" baseline="0" noProof="0" dirty="0" smtClean="0">
                <a:ln>
                  <a:noFill/>
                </a:ln>
                <a:solidFill>
                  <a:schemeClr val="tx1"/>
                </a:solidFill>
                <a:effectLst/>
                <a:uLnTx/>
                <a:uFillTx/>
                <a:latin typeface="+mn-lt"/>
                <a:ea typeface="+mn-ea"/>
                <a:cs typeface="+mn-cs"/>
              </a:rPr>
              <a:t>					Every BOX Should Be Moved Around Easily</a:t>
            </a:r>
          </a:p>
          <a:p>
            <a:pPr marL="274320" marR="0" lvl="0" indent="-27432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152400" y="1600200"/>
            <a:ext cx="8842248" cy="914400"/>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700" b="1" i="0" u="none" strike="noStrike" kern="1200" cap="none" spc="0" normalizeH="0" baseline="0" noProof="0" dirty="0" smtClean="0">
                <a:ln>
                  <a:noFill/>
                </a:ln>
                <a:solidFill>
                  <a:schemeClr val="tx1"/>
                </a:solidFill>
                <a:effectLst/>
                <a:uLnTx/>
                <a:uFillTx/>
                <a:latin typeface="+mn-lt"/>
                <a:ea typeface="+mn-ea"/>
                <a:cs typeface="+mn-cs"/>
              </a:rPr>
              <a:t>					Boxes Can Be Aggregated 	For Higher Purposes</a:t>
            </a:r>
            <a:endParaRPr kumimoji="0" lang="en-GB" sz="27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Right Arrow 12"/>
          <p:cNvSpPr/>
          <p:nvPr/>
        </p:nvSpPr>
        <p:spPr>
          <a:xfrm>
            <a:off x="2743200" y="59436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743200" y="48768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743200" y="38100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743200" y="28956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743200" y="16764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ppt_x"/>
                                          </p:val>
                                        </p:tav>
                                        <p:tav tm="100000">
                                          <p:val>
                                            <p:strVal val="#ppt_x"/>
                                          </p:val>
                                        </p:tav>
                                      </p:tavLst>
                                    </p:anim>
                                    <p:anim calcmode="lin" valueType="num">
                                      <p:cBhvr additive="base">
                                        <p:cTn id="26" dur="10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ppt_x"/>
                                          </p:val>
                                        </p:tav>
                                        <p:tav tm="100000">
                                          <p:val>
                                            <p:strVal val="#ppt_x"/>
                                          </p:val>
                                        </p:tav>
                                      </p:tavLst>
                                    </p:anim>
                                    <p:anim calcmode="lin" valueType="num">
                                      <p:cBhvr additive="base">
                                        <p:cTn id="3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ppt_x"/>
                                          </p:val>
                                        </p:tav>
                                        <p:tav tm="100000">
                                          <p:val>
                                            <p:strVal val="#ppt_x"/>
                                          </p:val>
                                        </p:tav>
                                      </p:tavLst>
                                    </p:anim>
                                    <p:anim calcmode="lin" valueType="num">
                                      <p:cBhvr additive="base">
                                        <p:cTn id="40" dur="10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000" fill="hold"/>
                                        <p:tgtEl>
                                          <p:spTgt spid="4"/>
                                        </p:tgtEl>
                                        <p:attrNameLst>
                                          <p:attrName>ppt_x</p:attrName>
                                        </p:attrNameLst>
                                      </p:cBhvr>
                                      <p:tavLst>
                                        <p:tav tm="0">
                                          <p:val>
                                            <p:strVal val="#ppt_x"/>
                                          </p:val>
                                        </p:tav>
                                        <p:tav tm="100000">
                                          <p:val>
                                            <p:strVal val="#ppt_x"/>
                                          </p:val>
                                        </p:tav>
                                      </p:tavLst>
                                    </p:anim>
                                    <p:anim calcmode="lin" valueType="num">
                                      <p:cBhvr additive="base">
                                        <p:cTn id="4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1000" fill="hold"/>
                                        <p:tgtEl>
                                          <p:spTgt spid="16"/>
                                        </p:tgtEl>
                                        <p:attrNameLst>
                                          <p:attrName>ppt_x</p:attrName>
                                        </p:attrNameLst>
                                      </p:cBhvr>
                                      <p:tavLst>
                                        <p:tav tm="0">
                                          <p:val>
                                            <p:strVal val="#ppt_x"/>
                                          </p:val>
                                        </p:tav>
                                        <p:tav tm="100000">
                                          <p:val>
                                            <p:strVal val="#ppt_x"/>
                                          </p:val>
                                        </p:tav>
                                      </p:tavLst>
                                    </p:anim>
                                    <p:anim calcmode="lin" valueType="num">
                                      <p:cBhvr additive="base">
                                        <p:cTn id="50" dur="10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000" fill="hold"/>
                                        <p:tgtEl>
                                          <p:spTgt spid="11"/>
                                        </p:tgtEl>
                                        <p:attrNameLst>
                                          <p:attrName>ppt_x</p:attrName>
                                        </p:attrNameLst>
                                      </p:cBhvr>
                                      <p:tavLst>
                                        <p:tav tm="0">
                                          <p:val>
                                            <p:strVal val="#ppt_x"/>
                                          </p:val>
                                        </p:tav>
                                        <p:tav tm="100000">
                                          <p:val>
                                            <p:strVal val="#ppt_x"/>
                                          </p:val>
                                        </p:tav>
                                      </p:tavLst>
                                    </p:anim>
                                    <p:anim calcmode="lin" valueType="num">
                                      <p:cBhvr additive="base">
                                        <p:cTn id="54" dur="10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1000" fill="hold"/>
                                        <p:tgtEl>
                                          <p:spTgt spid="6"/>
                                        </p:tgtEl>
                                        <p:attrNameLst>
                                          <p:attrName>ppt_x</p:attrName>
                                        </p:attrNameLst>
                                      </p:cBhvr>
                                      <p:tavLst>
                                        <p:tav tm="0">
                                          <p:val>
                                            <p:strVal val="#ppt_x"/>
                                          </p:val>
                                        </p:tav>
                                        <p:tav tm="100000">
                                          <p:val>
                                            <p:strVal val="#ppt_x"/>
                                          </p:val>
                                        </p:tav>
                                      </p:tavLst>
                                    </p:anim>
                                    <p:anim calcmode="lin" valueType="num">
                                      <p:cBhvr additive="base">
                                        <p:cTn id="5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1000" fill="hold"/>
                                        <p:tgtEl>
                                          <p:spTgt spid="12"/>
                                        </p:tgtEl>
                                        <p:attrNameLst>
                                          <p:attrName>ppt_x</p:attrName>
                                        </p:attrNameLst>
                                      </p:cBhvr>
                                      <p:tavLst>
                                        <p:tav tm="0">
                                          <p:val>
                                            <p:strVal val="#ppt_x"/>
                                          </p:val>
                                        </p:tav>
                                        <p:tav tm="100000">
                                          <p:val>
                                            <p:strVal val="#ppt_x"/>
                                          </p:val>
                                        </p:tav>
                                      </p:tavLst>
                                    </p:anim>
                                    <p:anim calcmode="lin" valueType="num">
                                      <p:cBhvr additive="base">
                                        <p:cTn id="64" dur="10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1000" fill="hold"/>
                                        <p:tgtEl>
                                          <p:spTgt spid="17"/>
                                        </p:tgtEl>
                                        <p:attrNameLst>
                                          <p:attrName>ppt_x</p:attrName>
                                        </p:attrNameLst>
                                      </p:cBhvr>
                                      <p:tavLst>
                                        <p:tav tm="0">
                                          <p:val>
                                            <p:strVal val="#ppt_x"/>
                                          </p:val>
                                        </p:tav>
                                        <p:tav tm="100000">
                                          <p:val>
                                            <p:strVal val="#ppt_x"/>
                                          </p:val>
                                        </p:tav>
                                      </p:tavLst>
                                    </p:anim>
                                    <p:anim calcmode="lin" valueType="num">
                                      <p:cBhvr additive="base">
                                        <p:cTn id="68" dur="10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1000" fill="hold"/>
                                        <p:tgtEl>
                                          <p:spTgt spid="7"/>
                                        </p:tgtEl>
                                        <p:attrNameLst>
                                          <p:attrName>ppt_x</p:attrName>
                                        </p:attrNameLst>
                                      </p:cBhvr>
                                      <p:tavLst>
                                        <p:tav tm="0">
                                          <p:val>
                                            <p:strVal val="#ppt_x"/>
                                          </p:val>
                                        </p:tav>
                                        <p:tav tm="100000">
                                          <p:val>
                                            <p:strVal val="#ppt_x"/>
                                          </p:val>
                                        </p:tav>
                                      </p:tavLst>
                                    </p:anim>
                                    <p:anim calcmode="lin" valueType="num">
                                      <p:cBhvr additive="base">
                                        <p:cTn id="7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chor="ctr">
            <a:normAutofit/>
          </a:bodyPr>
          <a:lstStyle/>
          <a:p>
            <a:r>
              <a:rPr lang="en-US" dirty="0" smtClean="0"/>
              <a:t>Searching a Solution For an Edible Lunch?</a:t>
            </a:r>
            <a:endParaRPr lang="en-US" dirty="0"/>
          </a:p>
        </p:txBody>
      </p:sp>
      <p:pic>
        <p:nvPicPr>
          <p:cNvPr id="4" name="Picture 5" descr="T:\octet\2017\05\teckweek\White_Place_Setting_PNG_Clipart-609.png"/>
          <p:cNvPicPr>
            <a:picLocks noChangeAspect="1" noChangeArrowheads="1"/>
          </p:cNvPicPr>
          <p:nvPr/>
        </p:nvPicPr>
        <p:blipFill>
          <a:blip r:embed="rId3" cstate="print"/>
          <a:srcRect/>
          <a:stretch>
            <a:fillRect/>
          </a:stretch>
        </p:blipFill>
        <p:spPr bwMode="auto">
          <a:xfrm>
            <a:off x="1447800" y="1524000"/>
            <a:ext cx="6172200" cy="47402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758952"/>
          </a:xfrm>
        </p:spPr>
        <p:txBody>
          <a:bodyPr/>
          <a:lstStyle/>
          <a:p>
            <a:r>
              <a:rPr lang="en-US" dirty="0" smtClean="0"/>
              <a:t>Containers? </a:t>
            </a:r>
            <a:endParaRPr lang="en-US" dirty="0"/>
          </a:p>
        </p:txBody>
      </p:sp>
      <p:sp>
        <p:nvSpPr>
          <p:cNvPr id="5" name="TextBox 4"/>
          <p:cNvSpPr txBox="1"/>
          <p:nvPr/>
        </p:nvSpPr>
        <p:spPr>
          <a:xfrm>
            <a:off x="457200" y="5650468"/>
            <a:ext cx="8305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1979 						UNIX V7 added </a:t>
            </a:r>
            <a:r>
              <a:rPr lang="en-US" dirty="0" err="1" smtClean="0"/>
              <a:t>chroot</a:t>
            </a:r>
            <a:endParaRPr lang="en-US" dirty="0"/>
          </a:p>
        </p:txBody>
      </p:sp>
      <p:sp>
        <p:nvSpPr>
          <p:cNvPr id="6" name="TextBox 5"/>
          <p:cNvSpPr txBox="1"/>
          <p:nvPr/>
        </p:nvSpPr>
        <p:spPr>
          <a:xfrm>
            <a:off x="609600" y="5269468"/>
            <a:ext cx="8001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2000						   FreeBSD Jails</a:t>
            </a:r>
          </a:p>
        </p:txBody>
      </p:sp>
      <p:sp>
        <p:nvSpPr>
          <p:cNvPr id="7" name="TextBox 6"/>
          <p:cNvSpPr txBox="1"/>
          <p:nvPr/>
        </p:nvSpPr>
        <p:spPr>
          <a:xfrm>
            <a:off x="762000" y="4888468"/>
            <a:ext cx="7696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2001						Linux </a:t>
            </a:r>
            <a:r>
              <a:rPr lang="en-US" dirty="0" err="1" smtClean="0"/>
              <a:t>vServer</a:t>
            </a:r>
            <a:endParaRPr lang="en-US" dirty="0" smtClean="0"/>
          </a:p>
        </p:txBody>
      </p:sp>
      <p:sp>
        <p:nvSpPr>
          <p:cNvPr id="8" name="TextBox 7"/>
          <p:cNvSpPr txBox="1"/>
          <p:nvPr/>
        </p:nvSpPr>
        <p:spPr>
          <a:xfrm>
            <a:off x="914400" y="4507468"/>
            <a:ext cx="7391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2004					Oracle Solaris Containers</a:t>
            </a:r>
          </a:p>
        </p:txBody>
      </p:sp>
      <p:sp>
        <p:nvSpPr>
          <p:cNvPr id="10" name="TextBox 9"/>
          <p:cNvSpPr txBox="1"/>
          <p:nvPr/>
        </p:nvSpPr>
        <p:spPr>
          <a:xfrm>
            <a:off x="1066800" y="4126468"/>
            <a:ext cx="7010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2005						 Open VZ </a:t>
            </a:r>
          </a:p>
        </p:txBody>
      </p:sp>
      <p:sp>
        <p:nvSpPr>
          <p:cNvPr id="11" name="TextBox 10"/>
          <p:cNvSpPr txBox="1"/>
          <p:nvPr/>
        </p:nvSpPr>
        <p:spPr>
          <a:xfrm>
            <a:off x="1219200" y="3745468"/>
            <a:ext cx="6629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2006				              Process Containers</a:t>
            </a:r>
          </a:p>
        </p:txBody>
      </p:sp>
      <p:sp>
        <p:nvSpPr>
          <p:cNvPr id="12" name="TextBox 11"/>
          <p:cNvSpPr txBox="1"/>
          <p:nvPr/>
        </p:nvSpPr>
        <p:spPr>
          <a:xfrm>
            <a:off x="4038600" y="3364468"/>
            <a:ext cx="3581400" cy="369332"/>
          </a:xfrm>
          <a:prstGeom prst="rect">
            <a:avLst/>
          </a:prstGeom>
          <a:solidFill>
            <a:srgbClr val="CC0000">
              <a:alpha val="20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err="1" smtClean="0">
                <a:solidFill>
                  <a:schemeClr val="bg1"/>
                </a:solidFill>
              </a:rPr>
              <a:t>cgroups</a:t>
            </a:r>
            <a:r>
              <a:rPr lang="en-US" dirty="0" smtClean="0">
                <a:solidFill>
                  <a:schemeClr val="bg1"/>
                </a:solidFill>
              </a:rPr>
              <a:t> in Linux Kernel (2.6.24)</a:t>
            </a:r>
          </a:p>
        </p:txBody>
      </p:sp>
      <p:sp>
        <p:nvSpPr>
          <p:cNvPr id="13" name="TextBox 12"/>
          <p:cNvSpPr txBox="1"/>
          <p:nvPr/>
        </p:nvSpPr>
        <p:spPr>
          <a:xfrm>
            <a:off x="1371600" y="3364468"/>
            <a:ext cx="2667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2007 AIX (6.1) WPARS</a:t>
            </a:r>
          </a:p>
        </p:txBody>
      </p:sp>
      <p:sp>
        <p:nvSpPr>
          <p:cNvPr id="14" name="TextBox 13"/>
          <p:cNvSpPr txBox="1"/>
          <p:nvPr/>
        </p:nvSpPr>
        <p:spPr>
          <a:xfrm>
            <a:off x="1524000" y="2983468"/>
            <a:ext cx="5867400" cy="369332"/>
          </a:xfrm>
          <a:prstGeom prst="rect">
            <a:avLst/>
          </a:prstGeom>
          <a:solidFill>
            <a:srgbClr val="CC0000">
              <a:alpha val="50196"/>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bg1"/>
                </a:solidFill>
              </a:rPr>
              <a:t>2008 Linux Containers</a:t>
            </a:r>
          </a:p>
        </p:txBody>
      </p:sp>
      <p:sp>
        <p:nvSpPr>
          <p:cNvPr id="15" name="TextBox 14"/>
          <p:cNvSpPr txBox="1"/>
          <p:nvPr/>
        </p:nvSpPr>
        <p:spPr>
          <a:xfrm>
            <a:off x="1676400" y="2602468"/>
            <a:ext cx="5562600" cy="369332"/>
          </a:xfrm>
          <a:prstGeom prst="rect">
            <a:avLst/>
          </a:prstGeom>
          <a:solidFill>
            <a:srgbClr val="CC0000">
              <a:alpha val="20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bg1"/>
                </a:solidFill>
              </a:rPr>
              <a:t>2011 	           			    Warden</a:t>
            </a:r>
          </a:p>
        </p:txBody>
      </p:sp>
      <p:sp>
        <p:nvSpPr>
          <p:cNvPr id="16" name="TextBox 15"/>
          <p:cNvSpPr txBox="1"/>
          <p:nvPr/>
        </p:nvSpPr>
        <p:spPr>
          <a:xfrm>
            <a:off x="1905000" y="2221468"/>
            <a:ext cx="2590800" cy="369332"/>
          </a:xfrm>
          <a:prstGeom prst="rect">
            <a:avLst/>
          </a:prstGeom>
          <a:solidFill>
            <a:srgbClr val="CC0000">
              <a:alpha val="20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bg1"/>
                </a:solidFill>
              </a:rPr>
              <a:t>2013 	 LMCTFY</a:t>
            </a:r>
          </a:p>
        </p:txBody>
      </p:sp>
      <p:sp>
        <p:nvSpPr>
          <p:cNvPr id="17" name="TextBox 16"/>
          <p:cNvSpPr txBox="1"/>
          <p:nvPr/>
        </p:nvSpPr>
        <p:spPr>
          <a:xfrm>
            <a:off x="4495800" y="2221468"/>
            <a:ext cx="2590800" cy="369332"/>
          </a:xfrm>
          <a:prstGeom prst="rect">
            <a:avLst/>
          </a:prstGeom>
          <a:solidFill>
            <a:srgbClr val="CC0000">
              <a:alpha val="69804"/>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bg1"/>
                </a:solidFill>
              </a:rPr>
              <a:t>	 DOCKER</a:t>
            </a:r>
          </a:p>
        </p:txBody>
      </p:sp>
      <p:sp>
        <p:nvSpPr>
          <p:cNvPr id="18" name="TextBox 17"/>
          <p:cNvSpPr txBox="1"/>
          <p:nvPr/>
        </p:nvSpPr>
        <p:spPr>
          <a:xfrm>
            <a:off x="2057400" y="1840468"/>
            <a:ext cx="4800600" cy="369332"/>
          </a:xfrm>
          <a:prstGeom prst="rect">
            <a:avLst/>
          </a:prstGeom>
          <a:solidFill>
            <a:srgbClr val="CC0000">
              <a:alpha val="20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bg1"/>
                </a:solidFill>
              </a:rPr>
              <a:t>2014				 Rocket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0"/>
                                  </p:iterate>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0"/>
                                  </p:iterate>
                                  <p:childTnLst>
                                    <p:set>
                                      <p:cBhvr>
                                        <p:cTn id="36" dur="1" fill="hold">
                                          <p:stCondLst>
                                            <p:cond delay="0"/>
                                          </p:stCondLst>
                                        </p:cTn>
                                        <p:tgtEl>
                                          <p:spTgt spid="13"/>
                                        </p:tgtEl>
                                        <p:attrNameLst>
                                          <p:attrName>style.visibility</p:attrName>
                                        </p:attrNameLst>
                                      </p:cBhvr>
                                      <p:to>
                                        <p:strVal val="visible"/>
                                      </p:to>
                                    </p:set>
                                    <p:animEffect transition="in" filter="fade">
                                      <p:cBhvr>
                                        <p:cTn id="37" dur="2000"/>
                                        <p:tgtEl>
                                          <p:spTgt spid="13"/>
                                        </p:tgtEl>
                                      </p:cBhvr>
                                    </p:animEffect>
                                  </p:childTnLst>
                                </p:cTn>
                              </p:par>
                              <p:par>
                                <p:cTn id="38" presetID="10" presetClass="entr" presetSubtype="0" fill="hold" grpId="0" nodeType="with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type="lt">
                                    <p:tmPct val="0"/>
                                  </p:iterate>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iterate type="lt">
                                    <p:tmPct val="0"/>
                                  </p:iterate>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iterate type="lt">
                                    <p:tmPct val="0"/>
                                  </p:iterate>
                                  <p:childTnLst>
                                    <p:set>
                                      <p:cBhvr>
                                        <p:cTn id="54" dur="1" fill="hold">
                                          <p:stCondLst>
                                            <p:cond delay="0"/>
                                          </p:stCondLst>
                                        </p:cTn>
                                        <p:tgtEl>
                                          <p:spTgt spid="16"/>
                                        </p:tgtEl>
                                        <p:attrNameLst>
                                          <p:attrName>style.visibility</p:attrName>
                                        </p:attrNameLst>
                                      </p:cBhvr>
                                      <p:to>
                                        <p:strVal val="visible"/>
                                      </p:to>
                                    </p:set>
                                    <p:animEffect transition="in" filter="fade">
                                      <p:cBhvr>
                                        <p:cTn id="55" dur="2000"/>
                                        <p:tgtEl>
                                          <p:spTgt spid="16"/>
                                        </p:tgtEl>
                                      </p:cBhvr>
                                    </p:animEffect>
                                  </p:childTnLst>
                                </p:cTn>
                              </p:par>
                              <p:par>
                                <p:cTn id="56" presetID="10" presetClass="entr" presetSubtype="0" fill="hold" grpId="0" nodeType="withEffect">
                                  <p:stCondLst>
                                    <p:cond delay="0"/>
                                  </p:stCondLst>
                                  <p:iterate type="lt">
                                    <p:tmPct val="0"/>
                                  </p:iterate>
                                  <p:childTnLst>
                                    <p:set>
                                      <p:cBhvr>
                                        <p:cTn id="57" dur="1" fill="hold">
                                          <p:stCondLst>
                                            <p:cond delay="0"/>
                                          </p:stCondLst>
                                        </p:cTn>
                                        <p:tgtEl>
                                          <p:spTgt spid="17"/>
                                        </p:tgtEl>
                                        <p:attrNameLst>
                                          <p:attrName>style.visibility</p:attrName>
                                        </p:attrNameLst>
                                      </p:cBhvr>
                                      <p:to>
                                        <p:strVal val="visible"/>
                                      </p:to>
                                    </p:set>
                                    <p:animEffect transition="in" filter="fade">
                                      <p:cBhvr>
                                        <p:cTn id="58" dur="2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20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iterate type="lt">
                                    <p:tmPct val="0"/>
                                  </p:iterate>
                                  <p:childTnLst>
                                    <p:animEffect transition="out" filter="blinds(horizontal)">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3" presetClass="exit" presetSubtype="10" fill="hold" grpId="1" nodeType="withEffect">
                                  <p:stCondLst>
                                    <p:cond delay="0"/>
                                  </p:stCondLst>
                                  <p:iterate type="lt">
                                    <p:tmPct val="0"/>
                                  </p:iterate>
                                  <p:childTnLst>
                                    <p:animEffect transition="out" filter="blinds(horizontal)">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par>
                                <p:cTn id="72" presetID="3" presetClass="exit" presetSubtype="10" fill="hold" grpId="1" nodeType="withEffect">
                                  <p:stCondLst>
                                    <p:cond delay="0"/>
                                  </p:stCondLst>
                                  <p:iterate type="lt">
                                    <p:tmPct val="0"/>
                                  </p:iterate>
                                  <p:childTnLst>
                                    <p:animEffect transition="out" filter="blinds(horizontal)">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3" presetClass="exit" presetSubtype="10" fill="hold" grpId="1" nodeType="withEffect">
                                  <p:stCondLst>
                                    <p:cond delay="0"/>
                                  </p:stCondLst>
                                  <p:iterate type="lt">
                                    <p:tmPct val="0"/>
                                  </p:iterate>
                                  <p:childTnLst>
                                    <p:animEffect transition="out" filter="blinds(horizontal)">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par>
                                <p:cTn id="78" presetID="3" presetClass="exit" presetSubtype="10" fill="hold" grpId="1" nodeType="withEffect">
                                  <p:stCondLst>
                                    <p:cond delay="0"/>
                                  </p:stCondLst>
                                  <p:iterate type="lt">
                                    <p:tmPct val="0"/>
                                  </p:iterate>
                                  <p:childTnLst>
                                    <p:animEffect transition="out" filter="blinds(horizontal)">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3" presetClass="exit" presetSubtype="10" fill="hold" grpId="1" nodeType="withEffect">
                                  <p:stCondLst>
                                    <p:cond delay="0"/>
                                  </p:stCondLst>
                                  <p:iterate type="lt">
                                    <p:tmPct val="0"/>
                                  </p:iterate>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3" presetClass="exit" presetSubtype="10" fill="hold" grpId="1" nodeType="withEffect">
                                  <p:stCondLst>
                                    <p:cond delay="0"/>
                                  </p:stCondLst>
                                  <p:iterate type="lt">
                                    <p:tmPct val="0"/>
                                  </p:iterate>
                                  <p:childTnLst>
                                    <p:animEffect transition="out" filter="blinds(horizontal)">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par>
                                <p:cTn id="87" presetID="3" presetClass="exit" presetSubtype="10" fill="hold" grpId="1" nodeType="withEffect">
                                  <p:stCondLst>
                                    <p:cond delay="0"/>
                                  </p:stCondLst>
                                  <p:iterate type="lt">
                                    <p:tmPct val="0"/>
                                  </p:iterate>
                                  <p:childTnLst>
                                    <p:animEffect transition="out" filter="blinds(horizontal)">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3" presetClass="exit" presetSubtype="10" fill="hold" grpId="1" nodeType="withEffect">
                                  <p:stCondLst>
                                    <p:cond delay="0"/>
                                  </p:stCondLst>
                                  <p:iterate type="lt">
                                    <p:tmPct val="0"/>
                                  </p:iterate>
                                  <p:childTnLst>
                                    <p:animEffect transition="out" filter="blinds(horizontal)">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par>
                                <p:cTn id="93" presetID="3" presetClass="exit" presetSubtype="10" fill="hold" grpId="1" nodeType="withEffect">
                                  <p:stCondLst>
                                    <p:cond delay="0"/>
                                  </p:stCondLst>
                                  <p:iterate type="lt">
                                    <p:tmPct val="0"/>
                                  </p:iterate>
                                  <p:childTnLst>
                                    <p:animEffect transition="out" filter="blinds(horizontal)">
                                      <p:cBhvr>
                                        <p:cTn id="94" dur="500"/>
                                        <p:tgtEl>
                                          <p:spTgt spid="15"/>
                                        </p:tgtEl>
                                      </p:cBhvr>
                                    </p:animEffect>
                                    <p:set>
                                      <p:cBhvr>
                                        <p:cTn id="95" dur="1" fill="hold">
                                          <p:stCondLst>
                                            <p:cond delay="499"/>
                                          </p:stCondLst>
                                        </p:cTn>
                                        <p:tgtEl>
                                          <p:spTgt spid="15"/>
                                        </p:tgtEl>
                                        <p:attrNameLst>
                                          <p:attrName>style.visibility</p:attrName>
                                        </p:attrNameLst>
                                      </p:cBhvr>
                                      <p:to>
                                        <p:strVal val="hidden"/>
                                      </p:to>
                                    </p:set>
                                  </p:childTnLst>
                                </p:cTn>
                              </p:par>
                              <p:par>
                                <p:cTn id="96" presetID="3" presetClass="exit" presetSubtype="10" fill="hold" grpId="1" nodeType="withEffect">
                                  <p:stCondLst>
                                    <p:cond delay="0"/>
                                  </p:stCondLst>
                                  <p:iterate type="lt">
                                    <p:tmPct val="0"/>
                                  </p:iterate>
                                  <p:childTnLst>
                                    <p:animEffect transition="out" filter="blinds(horizontal)">
                                      <p:cBhvr>
                                        <p:cTn id="97" dur="500"/>
                                        <p:tgtEl>
                                          <p:spTgt spid="16"/>
                                        </p:tgtEl>
                                      </p:cBhvr>
                                    </p:animEffect>
                                    <p:set>
                                      <p:cBhvr>
                                        <p:cTn id="98" dur="1" fill="hold">
                                          <p:stCondLst>
                                            <p:cond delay="499"/>
                                          </p:stCondLst>
                                        </p:cTn>
                                        <p:tgtEl>
                                          <p:spTgt spid="16"/>
                                        </p:tgtEl>
                                        <p:attrNameLst>
                                          <p:attrName>style.visibility</p:attrName>
                                        </p:attrNameLst>
                                      </p:cBhvr>
                                      <p:to>
                                        <p:strVal val="hidden"/>
                                      </p:to>
                                    </p:set>
                                  </p:childTnLst>
                                </p:cTn>
                              </p:par>
                              <p:par>
                                <p:cTn id="99" presetID="3" presetClass="exit" presetSubtype="10" fill="hold" grpId="1" nodeType="withEffect">
                                  <p:stCondLst>
                                    <p:cond delay="0"/>
                                  </p:stCondLst>
                                  <p:iterate type="lt">
                                    <p:tmPct val="0"/>
                                  </p:iterate>
                                  <p:childTnLst>
                                    <p:animEffect transition="out" filter="blinds(horizontal)">
                                      <p:cBhvr>
                                        <p:cTn id="100" dur="500"/>
                                        <p:tgtEl>
                                          <p:spTgt spid="17"/>
                                        </p:tgtEl>
                                      </p:cBhvr>
                                    </p:animEffect>
                                    <p:set>
                                      <p:cBhvr>
                                        <p:cTn id="101" dur="1" fill="hold">
                                          <p:stCondLst>
                                            <p:cond delay="499"/>
                                          </p:stCondLst>
                                        </p:cTn>
                                        <p:tgtEl>
                                          <p:spTgt spid="17"/>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85800"/>
          </a:xfrm>
        </p:spPr>
        <p:txBody>
          <a:bodyPr>
            <a:normAutofit/>
          </a:bodyPr>
          <a:lstStyle/>
          <a:p>
            <a:r>
              <a:rPr lang="en-US" dirty="0" smtClean="0"/>
              <a:t>Containers? (I) </a:t>
            </a:r>
            <a:endParaRPr lang="en-US" dirty="0"/>
          </a:p>
        </p:txBody>
      </p:sp>
      <p:sp>
        <p:nvSpPr>
          <p:cNvPr id="5" name="TextBox 4"/>
          <p:cNvSpPr txBox="1"/>
          <p:nvPr/>
        </p:nvSpPr>
        <p:spPr>
          <a:xfrm>
            <a:off x="1676400" y="4743271"/>
            <a:ext cx="1676400" cy="1200329"/>
          </a:xfrm>
          <a:prstGeom prst="rect">
            <a:avLst/>
          </a:prstGeom>
          <a:solidFill>
            <a:schemeClr val="accent6">
              <a:lumMod val="60000"/>
              <a:lumOff val="40000"/>
              <a:alpha val="2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chemeClr val="bg1"/>
                </a:solidFill>
              </a:rPr>
              <a:t>1979 </a:t>
            </a:r>
          </a:p>
          <a:p>
            <a:pPr algn="ctr"/>
            <a:endParaRPr lang="en-US" dirty="0" smtClean="0">
              <a:solidFill>
                <a:schemeClr val="bg1"/>
              </a:solidFill>
            </a:endParaRPr>
          </a:p>
          <a:p>
            <a:pPr algn="ctr"/>
            <a:r>
              <a:rPr lang="en-US" dirty="0" smtClean="0">
                <a:solidFill>
                  <a:schemeClr val="bg1"/>
                </a:solidFill>
              </a:rPr>
              <a:t>UNIX V7 added </a:t>
            </a:r>
            <a:r>
              <a:rPr lang="en-US" dirty="0" err="1" smtClean="0">
                <a:solidFill>
                  <a:schemeClr val="bg1"/>
                </a:solidFill>
              </a:rPr>
              <a:t>chroot</a:t>
            </a:r>
            <a:endParaRPr lang="en-US" dirty="0" smtClean="0">
              <a:solidFill>
                <a:schemeClr val="bg1"/>
              </a:solidFill>
            </a:endParaRPr>
          </a:p>
        </p:txBody>
      </p:sp>
      <p:sp>
        <p:nvSpPr>
          <p:cNvPr id="6" name="TextBox 5"/>
          <p:cNvSpPr txBox="1"/>
          <p:nvPr/>
        </p:nvSpPr>
        <p:spPr>
          <a:xfrm>
            <a:off x="3429000" y="4191000"/>
            <a:ext cx="1600200" cy="1754326"/>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2000</a:t>
            </a:r>
          </a:p>
          <a:p>
            <a:pPr algn="ctr"/>
            <a:endParaRPr lang="en-US" dirty="0" smtClean="0"/>
          </a:p>
          <a:p>
            <a:pPr algn="ctr"/>
            <a:endParaRPr lang="en-US" dirty="0" smtClean="0"/>
          </a:p>
          <a:p>
            <a:pPr algn="ctr"/>
            <a:endParaRPr lang="en-US" dirty="0" smtClean="0"/>
          </a:p>
          <a:p>
            <a:pPr algn="ctr"/>
            <a:r>
              <a:rPr lang="en-US" dirty="0" smtClean="0"/>
              <a:t>  FreeBSD Jails</a:t>
            </a:r>
          </a:p>
        </p:txBody>
      </p:sp>
      <p:sp>
        <p:nvSpPr>
          <p:cNvPr id="7" name="TextBox 6"/>
          <p:cNvSpPr txBox="1"/>
          <p:nvPr/>
        </p:nvSpPr>
        <p:spPr>
          <a:xfrm>
            <a:off x="1600200" y="4038600"/>
            <a:ext cx="1752600" cy="646331"/>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2001</a:t>
            </a:r>
          </a:p>
          <a:p>
            <a:pPr algn="ctr"/>
            <a:r>
              <a:rPr lang="en-US" dirty="0" smtClean="0"/>
              <a:t>Linux </a:t>
            </a:r>
            <a:r>
              <a:rPr lang="en-US" dirty="0" err="1" smtClean="0"/>
              <a:t>vServer</a:t>
            </a:r>
            <a:endParaRPr lang="en-US" dirty="0" smtClean="0"/>
          </a:p>
        </p:txBody>
      </p:sp>
      <p:sp>
        <p:nvSpPr>
          <p:cNvPr id="8" name="TextBox 7"/>
          <p:cNvSpPr txBox="1"/>
          <p:nvPr/>
        </p:nvSpPr>
        <p:spPr>
          <a:xfrm>
            <a:off x="5105400" y="4876800"/>
            <a:ext cx="2362200" cy="1200329"/>
          </a:xfrm>
          <a:prstGeom prst="rect">
            <a:avLst/>
          </a:prstGeom>
          <a:solidFill>
            <a:srgbClr val="FF4040">
              <a:alpha val="50196"/>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2004</a:t>
            </a:r>
          </a:p>
          <a:p>
            <a:pPr algn="ctr"/>
            <a:endParaRPr lang="en-US" dirty="0" smtClean="0"/>
          </a:p>
          <a:p>
            <a:pPr algn="ctr"/>
            <a:r>
              <a:rPr lang="en-US" dirty="0" smtClean="0"/>
              <a:t>Oracle Solaris Containers</a:t>
            </a:r>
          </a:p>
        </p:txBody>
      </p:sp>
      <p:sp>
        <p:nvSpPr>
          <p:cNvPr id="10" name="TextBox 9"/>
          <p:cNvSpPr txBox="1"/>
          <p:nvPr/>
        </p:nvSpPr>
        <p:spPr>
          <a:xfrm>
            <a:off x="5334000" y="3657600"/>
            <a:ext cx="2057400" cy="1200329"/>
          </a:xfrm>
          <a:prstGeom prst="rect">
            <a:avLst/>
          </a:prstGeom>
          <a:solidFill>
            <a:srgbClr val="92D050">
              <a:alpha val="50196"/>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2005</a:t>
            </a:r>
          </a:p>
          <a:p>
            <a:pPr algn="ctr"/>
            <a:endParaRPr lang="en-US" dirty="0" smtClean="0"/>
          </a:p>
          <a:p>
            <a:pPr algn="ctr"/>
            <a:endParaRPr lang="en-US" dirty="0" smtClean="0"/>
          </a:p>
          <a:p>
            <a:pPr algn="ctr"/>
            <a:r>
              <a:rPr lang="en-US" dirty="0" smtClean="0"/>
              <a:t> Open VZ </a:t>
            </a:r>
          </a:p>
        </p:txBody>
      </p:sp>
      <p:sp>
        <p:nvSpPr>
          <p:cNvPr id="11" name="TextBox 10"/>
          <p:cNvSpPr txBox="1"/>
          <p:nvPr/>
        </p:nvSpPr>
        <p:spPr>
          <a:xfrm>
            <a:off x="5257800" y="2895600"/>
            <a:ext cx="1143000" cy="738664"/>
          </a:xfrm>
          <a:prstGeom prst="rect">
            <a:avLst/>
          </a:prstGeom>
          <a:solidFill>
            <a:srgbClr val="FFB9B9">
              <a:alpha val="50196"/>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t>2006	           Process Containers</a:t>
            </a:r>
          </a:p>
        </p:txBody>
      </p:sp>
      <p:sp>
        <p:nvSpPr>
          <p:cNvPr id="12" name="TextBox 11"/>
          <p:cNvSpPr txBox="1"/>
          <p:nvPr/>
        </p:nvSpPr>
        <p:spPr>
          <a:xfrm>
            <a:off x="1676400" y="3581400"/>
            <a:ext cx="3429000" cy="523220"/>
          </a:xfrm>
          <a:prstGeom prst="rect">
            <a:avLst/>
          </a:prstGeom>
          <a:solidFill>
            <a:srgbClr val="CC0000">
              <a:alpha val="20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2007</a:t>
            </a:r>
          </a:p>
          <a:p>
            <a:pPr algn="ctr"/>
            <a:r>
              <a:rPr lang="en-US" sz="1400" dirty="0" err="1" smtClean="0">
                <a:solidFill>
                  <a:schemeClr val="bg1"/>
                </a:solidFill>
              </a:rPr>
              <a:t>cgroups</a:t>
            </a:r>
            <a:r>
              <a:rPr lang="en-US" sz="1400" dirty="0" smtClean="0">
                <a:solidFill>
                  <a:schemeClr val="bg1"/>
                </a:solidFill>
              </a:rPr>
              <a:t> in Linux Kernel (2.6.24)</a:t>
            </a:r>
          </a:p>
        </p:txBody>
      </p:sp>
      <p:sp>
        <p:nvSpPr>
          <p:cNvPr id="13" name="TextBox 12"/>
          <p:cNvSpPr txBox="1"/>
          <p:nvPr/>
        </p:nvSpPr>
        <p:spPr>
          <a:xfrm>
            <a:off x="1828800" y="2971800"/>
            <a:ext cx="1219200" cy="64633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t>2007 </a:t>
            </a:r>
          </a:p>
          <a:p>
            <a:pPr algn="ctr"/>
            <a:r>
              <a:rPr lang="en-US" sz="1200" dirty="0" smtClean="0"/>
              <a:t>AIX (6.1) WPARS</a:t>
            </a:r>
          </a:p>
        </p:txBody>
      </p:sp>
      <p:sp>
        <p:nvSpPr>
          <p:cNvPr id="14" name="TextBox 13"/>
          <p:cNvSpPr txBox="1"/>
          <p:nvPr/>
        </p:nvSpPr>
        <p:spPr>
          <a:xfrm>
            <a:off x="3276600" y="2895600"/>
            <a:ext cx="1905000" cy="646331"/>
          </a:xfrm>
          <a:prstGeom prst="rect">
            <a:avLst/>
          </a:prstGeom>
          <a:solidFill>
            <a:srgbClr val="CC0000">
              <a:alpha val="50196"/>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bg1"/>
                </a:solidFill>
              </a:rPr>
              <a:t>2008 Linux Containers</a:t>
            </a:r>
          </a:p>
        </p:txBody>
      </p:sp>
      <p:sp>
        <p:nvSpPr>
          <p:cNvPr id="15" name="TextBox 14"/>
          <p:cNvSpPr txBox="1"/>
          <p:nvPr/>
        </p:nvSpPr>
        <p:spPr>
          <a:xfrm>
            <a:off x="6400800" y="2438400"/>
            <a:ext cx="1219200" cy="1200329"/>
          </a:xfrm>
          <a:prstGeom prst="rect">
            <a:avLst/>
          </a:prstGeom>
          <a:solidFill>
            <a:schemeClr val="accent6">
              <a:lumMod val="20000"/>
              <a:lumOff val="80000"/>
              <a:alpha val="2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bg1"/>
                </a:solidFill>
              </a:rPr>
              <a:t>2011 </a:t>
            </a:r>
          </a:p>
          <a:p>
            <a:pPr algn="ctr"/>
            <a:endParaRPr lang="en-US" b="1" dirty="0" smtClean="0">
              <a:solidFill>
                <a:schemeClr val="bg1"/>
              </a:solidFill>
            </a:endParaRPr>
          </a:p>
          <a:p>
            <a:pPr algn="ctr"/>
            <a:r>
              <a:rPr lang="en-US" b="1" dirty="0" smtClean="0">
                <a:solidFill>
                  <a:schemeClr val="bg1"/>
                </a:solidFill>
              </a:rPr>
              <a:t>	    Warden</a:t>
            </a:r>
          </a:p>
        </p:txBody>
      </p:sp>
      <p:sp>
        <p:nvSpPr>
          <p:cNvPr id="16" name="TextBox 15"/>
          <p:cNvSpPr txBox="1"/>
          <p:nvPr/>
        </p:nvSpPr>
        <p:spPr>
          <a:xfrm>
            <a:off x="1981200" y="1981200"/>
            <a:ext cx="1371600" cy="923330"/>
          </a:xfrm>
          <a:prstGeom prst="rect">
            <a:avLst/>
          </a:prstGeom>
          <a:solidFill>
            <a:srgbClr val="92D050">
              <a:alpha val="50196"/>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2013</a:t>
            </a:r>
          </a:p>
          <a:p>
            <a:pPr algn="ctr"/>
            <a:endParaRPr lang="en-US" dirty="0" smtClean="0"/>
          </a:p>
          <a:p>
            <a:pPr algn="ctr"/>
            <a:r>
              <a:rPr lang="en-US" dirty="0" smtClean="0"/>
              <a:t>LMCTFY</a:t>
            </a:r>
          </a:p>
        </p:txBody>
      </p:sp>
      <p:sp>
        <p:nvSpPr>
          <p:cNvPr id="17" name="TextBox 16"/>
          <p:cNvSpPr txBox="1"/>
          <p:nvPr/>
        </p:nvSpPr>
        <p:spPr>
          <a:xfrm>
            <a:off x="3429000" y="1676400"/>
            <a:ext cx="1828800" cy="1200329"/>
          </a:xfrm>
          <a:prstGeom prst="rect">
            <a:avLst/>
          </a:prstGeom>
          <a:solidFill>
            <a:srgbClr val="CC0000">
              <a:alpha val="69804"/>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solidFill>
                  <a:schemeClr val="bg1"/>
                </a:solidFill>
              </a:rPr>
              <a:t>2013</a:t>
            </a:r>
          </a:p>
          <a:p>
            <a:pPr algn="ctr"/>
            <a:endParaRPr lang="en-US" sz="2400" b="1" dirty="0" smtClean="0">
              <a:solidFill>
                <a:schemeClr val="bg1"/>
              </a:solidFill>
            </a:endParaRPr>
          </a:p>
          <a:p>
            <a:pPr algn="ctr"/>
            <a:r>
              <a:rPr lang="en-US" sz="2400" b="1" dirty="0" smtClean="0">
                <a:solidFill>
                  <a:schemeClr val="bg1"/>
                </a:solidFill>
              </a:rPr>
              <a:t>DOCKER</a:t>
            </a:r>
          </a:p>
        </p:txBody>
      </p:sp>
      <p:sp>
        <p:nvSpPr>
          <p:cNvPr id="18" name="TextBox 17"/>
          <p:cNvSpPr txBox="1"/>
          <p:nvPr/>
        </p:nvSpPr>
        <p:spPr>
          <a:xfrm>
            <a:off x="5257800" y="1828800"/>
            <a:ext cx="1143000" cy="923330"/>
          </a:xfrm>
          <a:prstGeom prst="rect">
            <a:avLst/>
          </a:prstGeom>
          <a:solidFill>
            <a:srgbClr val="CC0000">
              <a:alpha val="20000"/>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chemeClr val="bg1"/>
                </a:solidFill>
              </a:rPr>
              <a:t>2014</a:t>
            </a:r>
          </a:p>
          <a:p>
            <a:pPr algn="ctr"/>
            <a:endParaRPr lang="en-US" b="1" dirty="0" smtClean="0">
              <a:solidFill>
                <a:schemeClr val="bg1"/>
              </a:solidFill>
            </a:endParaRPr>
          </a:p>
          <a:p>
            <a:pPr algn="ctr"/>
            <a:r>
              <a:rPr lang="en-US" b="1" dirty="0" smtClean="0">
                <a:solidFill>
                  <a:schemeClr val="bg1"/>
                </a:solidFill>
              </a:rPr>
              <a:t> Rocket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1+#ppt_w/2"/>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1+#ppt_w/2"/>
                                          </p:val>
                                        </p:tav>
                                        <p:tav tm="100000">
                                          <p:val>
                                            <p:strVal val="#ppt_x"/>
                                          </p:val>
                                        </p:tav>
                                      </p:tavLst>
                                    </p:anim>
                                    <p:anim calcmode="lin" valueType="num">
                                      <p:cBhvr additive="base">
                                        <p:cTn id="28" dur="10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0-#ppt_w/2"/>
                                          </p:val>
                                        </p:tav>
                                        <p:tav tm="100000">
                                          <p:val>
                                            <p:strVal val="#ppt_x"/>
                                          </p:val>
                                        </p:tav>
                                      </p:tavLst>
                                    </p:anim>
                                    <p:anim calcmode="lin" valueType="num">
                                      <p:cBhvr additive="base">
                                        <p:cTn id="32" dur="10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0-#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ppt_x"/>
                                          </p:val>
                                        </p:tav>
                                        <p:tav tm="100000">
                                          <p:val>
                                            <p:strVal val="#ppt_x"/>
                                          </p:val>
                                        </p:tav>
                                      </p:tavLst>
                                    </p:anim>
                                    <p:anim calcmode="lin" valueType="num">
                                      <p:cBhvr additive="base">
                                        <p:cTn id="44" dur="10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0-#ppt_w/2"/>
                                          </p:val>
                                        </p:tav>
                                        <p:tav tm="100000">
                                          <p:val>
                                            <p:strVal val="#ppt_x"/>
                                          </p:val>
                                        </p:tav>
                                      </p:tavLst>
                                    </p:anim>
                                    <p:anim calcmode="lin" valueType="num">
                                      <p:cBhvr additive="base">
                                        <p:cTn id="48" dur="10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1+#ppt_w/2"/>
                                          </p:val>
                                        </p:tav>
                                        <p:tav tm="100000">
                                          <p:val>
                                            <p:strVal val="#ppt_x"/>
                                          </p:val>
                                        </p:tav>
                                      </p:tavLst>
                                    </p:anim>
                                    <p:anim calcmode="lin" valueType="num">
                                      <p:cBhvr additive="base">
                                        <p:cTn id="52" dur="10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1000" fill="hold"/>
                                        <p:tgtEl>
                                          <p:spTgt spid="18"/>
                                        </p:tgtEl>
                                        <p:attrNameLst>
                                          <p:attrName>ppt_x</p:attrName>
                                        </p:attrNameLst>
                                      </p:cBhvr>
                                      <p:tavLst>
                                        <p:tav tm="0">
                                          <p:val>
                                            <p:strVal val="#ppt_x"/>
                                          </p:val>
                                        </p:tav>
                                        <p:tav tm="100000">
                                          <p:val>
                                            <p:strVal val="#ppt_x"/>
                                          </p:val>
                                        </p:tav>
                                      </p:tavLst>
                                    </p:anim>
                                    <p:anim calcmode="lin" valueType="num">
                                      <p:cBhvr additive="base">
                                        <p:cTn id="56"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16" name="Picture 40"/>
          <p:cNvPicPr>
            <a:picLocks noChangeAspect="1" noChangeArrowheads="1"/>
          </p:cNvPicPr>
          <p:nvPr/>
        </p:nvPicPr>
        <p:blipFill>
          <a:blip r:embed="rId3"/>
          <a:srcRect/>
          <a:stretch>
            <a:fillRect/>
          </a:stretch>
        </p:blipFill>
        <p:spPr bwMode="auto">
          <a:xfrm>
            <a:off x="-76200" y="152400"/>
            <a:ext cx="9448800" cy="6705600"/>
          </a:xfrm>
          <a:prstGeom prst="rect">
            <a:avLst/>
          </a:prstGeom>
          <a:noFill/>
          <a:ln w="9525">
            <a:noFill/>
            <a:miter lim="800000"/>
            <a:headEnd/>
            <a:tailEnd/>
          </a:ln>
          <a:effectLst/>
        </p:spPr>
      </p:pic>
      <p:sp>
        <p:nvSpPr>
          <p:cNvPr id="2" name="Title 1"/>
          <p:cNvSpPr>
            <a:spLocks noGrp="1"/>
          </p:cNvSpPr>
          <p:nvPr>
            <p:ph type="title"/>
          </p:nvPr>
        </p:nvSpPr>
        <p:spPr>
          <a:xfrm>
            <a:off x="301752" y="228600"/>
            <a:ext cx="8534400" cy="685800"/>
          </a:xfrm>
        </p:spPr>
        <p:txBody>
          <a:bodyPr>
            <a:normAutofit/>
          </a:bodyPr>
          <a:lstStyle/>
          <a:p>
            <a:r>
              <a:rPr lang="en-US" dirty="0" smtClean="0"/>
              <a:t>Containers</a:t>
            </a:r>
            <a:r>
              <a:rPr lang="en-US" dirty="0"/>
              <a:t>? (</a:t>
            </a:r>
            <a:r>
              <a:rPr lang="en-US" dirty="0" smtClean="0"/>
              <a:t>II) </a:t>
            </a:r>
            <a:endParaRPr lang="en-US" dirty="0"/>
          </a:p>
        </p:txBody>
      </p:sp>
      <p:sp>
        <p:nvSpPr>
          <p:cNvPr id="24580" name="AutoShape 4" descr="Image result for docker logo"/>
          <p:cNvSpPr>
            <a:spLocks noChangeAspect="1" noChangeArrowheads="1"/>
          </p:cNvSpPr>
          <p:nvPr/>
        </p:nvSpPr>
        <p:spPr bwMode="auto">
          <a:xfrm>
            <a:off x="155575" y="-1790700"/>
            <a:ext cx="44577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0" name="AutoShape 14"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2" name="AutoShape 16" descr="Image result for aix logo"/>
          <p:cNvSpPr>
            <a:spLocks noChangeAspect="1" noChangeArrowheads="1"/>
          </p:cNvSpPr>
          <p:nvPr/>
        </p:nvSpPr>
        <p:spPr bwMode="auto">
          <a:xfrm>
            <a:off x="155575" y="-1562100"/>
            <a:ext cx="2514600" cy="3267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99" name="AutoShape 23" descr="Image result for OPEN VZ CONTAINER logo"/>
          <p:cNvSpPr>
            <a:spLocks noChangeAspect="1" noChangeArrowheads="1"/>
          </p:cNvSpPr>
          <p:nvPr/>
        </p:nvSpPr>
        <p:spPr bwMode="auto">
          <a:xfrm>
            <a:off x="155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601" name="AutoShape 25" descr="Image result for OPEN VZ CONTAINER logo"/>
          <p:cNvSpPr>
            <a:spLocks noChangeAspect="1" noChangeArrowheads="1"/>
          </p:cNvSpPr>
          <p:nvPr/>
        </p:nvSpPr>
        <p:spPr bwMode="auto">
          <a:xfrm>
            <a:off x="155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 name="Group 35"/>
          <p:cNvGrpSpPr/>
          <p:nvPr/>
        </p:nvGrpSpPr>
        <p:grpSpPr>
          <a:xfrm>
            <a:off x="2667000" y="1981200"/>
            <a:ext cx="4114800" cy="3888658"/>
            <a:chOff x="1828800" y="1676271"/>
            <a:chExt cx="5181600" cy="4422058"/>
          </a:xfrm>
        </p:grpSpPr>
        <p:pic>
          <p:nvPicPr>
            <p:cNvPr id="24578" name="Picture 2"/>
            <p:cNvPicPr>
              <a:picLocks noChangeAspect="1" noChangeArrowheads="1"/>
            </p:cNvPicPr>
            <p:nvPr/>
          </p:nvPicPr>
          <p:blipFill>
            <a:blip r:embed="rId4"/>
            <a:srcRect/>
            <a:stretch>
              <a:fillRect/>
            </a:stretch>
          </p:blipFill>
          <p:spPr bwMode="auto">
            <a:xfrm>
              <a:off x="1828800" y="1905000"/>
              <a:ext cx="1314450" cy="843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82" name="Picture 6" descr="Image result for docker logo"/>
            <p:cNvPicPr>
              <a:picLocks noChangeAspect="1" noChangeArrowheads="1"/>
            </p:cNvPicPr>
            <p:nvPr/>
          </p:nvPicPr>
          <p:blipFill>
            <a:blip r:embed="rId5"/>
            <a:srcRect/>
            <a:stretch>
              <a:fillRect/>
            </a:stretch>
          </p:blipFill>
          <p:spPr bwMode="auto">
            <a:xfrm>
              <a:off x="3352800" y="1676271"/>
              <a:ext cx="1752600" cy="1167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84" name="Picture 8" descr="Image result for rocket logo container"/>
            <p:cNvPicPr>
              <a:picLocks noChangeAspect="1" noChangeArrowheads="1"/>
            </p:cNvPicPr>
            <p:nvPr/>
          </p:nvPicPr>
          <p:blipFill>
            <a:blip r:embed="rId6"/>
            <a:srcRect/>
            <a:stretch>
              <a:fillRect/>
            </a:stretch>
          </p:blipFill>
          <p:spPr bwMode="auto">
            <a:xfrm>
              <a:off x="5334000" y="1968246"/>
              <a:ext cx="1371600" cy="832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86" name="Picture 10" descr="Image result for warden container logo"/>
            <p:cNvPicPr>
              <a:picLocks noChangeAspect="1" noChangeArrowheads="1"/>
            </p:cNvPicPr>
            <p:nvPr/>
          </p:nvPicPr>
          <p:blipFill>
            <a:blip r:embed="rId7"/>
            <a:srcRect/>
            <a:stretch>
              <a:fillRect/>
            </a:stretch>
          </p:blipFill>
          <p:spPr bwMode="auto">
            <a:xfrm>
              <a:off x="5334000" y="2971800"/>
              <a:ext cx="16764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88" name="Picture 12" descr="Image result for lxc  logo"/>
            <p:cNvPicPr>
              <a:picLocks noChangeAspect="1" noChangeArrowheads="1"/>
            </p:cNvPicPr>
            <p:nvPr/>
          </p:nvPicPr>
          <p:blipFill>
            <a:blip r:embed="rId8" cstate="print"/>
            <a:srcRect/>
            <a:stretch>
              <a:fillRect/>
            </a:stretch>
          </p:blipFill>
          <p:spPr bwMode="auto">
            <a:xfrm>
              <a:off x="3403988" y="2971800"/>
              <a:ext cx="1701412"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95" name="Picture 19"/>
            <p:cNvPicPr>
              <a:picLocks noChangeAspect="1" noChangeArrowheads="1"/>
            </p:cNvPicPr>
            <p:nvPr/>
          </p:nvPicPr>
          <p:blipFill>
            <a:blip r:embed="rId9"/>
            <a:srcRect/>
            <a:stretch>
              <a:fillRect/>
            </a:stretch>
          </p:blipFill>
          <p:spPr bwMode="auto">
            <a:xfrm>
              <a:off x="1905000" y="2895600"/>
              <a:ext cx="1097698"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97" name="Picture 21" descr="Image result for FREEBSD CONTAINER logo"/>
            <p:cNvPicPr>
              <a:picLocks noChangeAspect="1" noChangeArrowheads="1"/>
            </p:cNvPicPr>
            <p:nvPr/>
          </p:nvPicPr>
          <p:blipFill>
            <a:blip r:embed="rId10" cstate="print"/>
            <a:srcRect/>
            <a:stretch>
              <a:fillRect/>
            </a:stretch>
          </p:blipFill>
          <p:spPr bwMode="auto">
            <a:xfrm>
              <a:off x="3505200" y="4343400"/>
              <a:ext cx="1456913"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603" name="Picture 27" descr="Image result for OPEN VZ CONTAINER logo"/>
            <p:cNvPicPr>
              <a:picLocks noChangeAspect="1" noChangeArrowheads="1"/>
            </p:cNvPicPr>
            <p:nvPr/>
          </p:nvPicPr>
          <p:blipFill>
            <a:blip r:embed="rId11" cstate="print"/>
            <a:srcRect/>
            <a:stretch>
              <a:fillRect/>
            </a:stretch>
          </p:blipFill>
          <p:spPr bwMode="auto">
            <a:xfrm>
              <a:off x="5410200" y="4724400"/>
              <a:ext cx="1295399" cy="1295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609" name="Picture 33" descr="Image result for oracle solaris logo"/>
            <p:cNvPicPr>
              <a:picLocks noChangeAspect="1" noChangeArrowheads="1"/>
            </p:cNvPicPr>
            <p:nvPr/>
          </p:nvPicPr>
          <p:blipFill>
            <a:blip r:embed="rId12" cstate="print"/>
            <a:srcRect/>
            <a:stretch>
              <a:fillRect/>
            </a:stretch>
          </p:blipFill>
          <p:spPr bwMode="auto">
            <a:xfrm>
              <a:off x="1905000" y="4800600"/>
              <a:ext cx="1295400" cy="1295400"/>
            </a:xfrm>
            <a:prstGeom prst="rect">
              <a:avLst/>
            </a:prstGeom>
            <a:noFill/>
          </p:spPr>
        </p:pic>
        <p:pic>
          <p:nvPicPr>
            <p:cNvPr id="24611" name="Picture 35"/>
            <p:cNvPicPr>
              <a:picLocks noChangeAspect="1" noChangeArrowheads="1"/>
            </p:cNvPicPr>
            <p:nvPr/>
          </p:nvPicPr>
          <p:blipFill>
            <a:blip r:embed="rId13" cstate="print"/>
            <a:srcRect/>
            <a:stretch>
              <a:fillRect/>
            </a:stretch>
          </p:blipFill>
          <p:spPr bwMode="auto">
            <a:xfrm>
              <a:off x="3581400" y="5486400"/>
              <a:ext cx="1490764" cy="611929"/>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3"/>
                                        </p:tgtEl>
                                      </p:cBhvr>
                                      <p:by x="80000" y="80000"/>
                                    </p:animScale>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616"/>
                                        </p:tgtEl>
                                        <p:attrNameLst>
                                          <p:attrName>style.visibility</p:attrName>
                                        </p:attrNameLst>
                                      </p:cBhvr>
                                      <p:to>
                                        <p:strVal val="visible"/>
                                      </p:to>
                                    </p:set>
                                    <p:animEffect transition="in" filter="fade">
                                      <p:cBhvr>
                                        <p:cTn id="16" dur="1000"/>
                                        <p:tgtEl>
                                          <p:spTgt spid="246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1000" fill="hold"/>
                                        <p:tgtEl>
                                          <p:spTgt spid="3"/>
                                        </p:tgtEl>
                                      </p:cBhvr>
                                      <p:by x="55000" y="55000"/>
                                    </p:animScale>
                                  </p:childTnLst>
                                </p:cTn>
                              </p:par>
                              <p:par>
                                <p:cTn id="21" presetID="6" presetClass="emph" presetSubtype="0" fill="hold" nodeType="withEffect">
                                  <p:stCondLst>
                                    <p:cond delay="0"/>
                                  </p:stCondLst>
                                  <p:childTnLst>
                                    <p:animScale>
                                      <p:cBhvr>
                                        <p:cTn id="22" dur="1000" fill="hold"/>
                                        <p:tgtEl>
                                          <p:spTgt spid="24616"/>
                                        </p:tgtEl>
                                      </p:cBhvr>
                                      <p:by x="60000" y="60000"/>
                                    </p:animScale>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3"/>
                                        </p:tgtEl>
                                      </p:cBhvr>
                                    </p:animEffect>
                                    <p:set>
                                      <p:cBhvr>
                                        <p:cTn id="27" dur="1" fill="hold">
                                          <p:stCondLst>
                                            <p:cond delay="9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1000" fill="hold"/>
                                        <p:tgtEl>
                                          <p:spTgt spid="246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666666"/>
      </a:dk2>
      <a:lt2>
        <a:srgbClr val="D2D2D2"/>
      </a:lt2>
      <a:accent1>
        <a:srgbClr val="C00000"/>
      </a:accent1>
      <a:accent2>
        <a:srgbClr val="C00000"/>
      </a:accent2>
      <a:accent3>
        <a:srgbClr val="9B0101"/>
      </a:accent3>
      <a:accent4>
        <a:srgbClr val="68007F"/>
      </a:accent4>
      <a:accent5>
        <a:srgbClr val="002676"/>
      </a:accent5>
      <a:accent6>
        <a:srgbClr val="00349E"/>
      </a:accent6>
      <a:hlink>
        <a:srgbClr val="17BBFD"/>
      </a:hlink>
      <a:folHlink>
        <a:srgbClr val="FF0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2461</TotalTime>
  <Words>1870</Words>
  <Application>Microsoft Office PowerPoint</Application>
  <PresentationFormat>On-screen Show (4:3)</PresentationFormat>
  <Paragraphs>311</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Oracle Container Cloud Service made easy  HROUG Conference 2018 </vt:lpstr>
      <vt:lpstr>Acceleration</vt:lpstr>
      <vt:lpstr>PROBLEM TODAY IT IS MORE LIKE TAKING LUNCH</vt:lpstr>
      <vt:lpstr>FOR GREAT EXPERIENCE WITH SERVICES RECOMMENDATION IS NEEDED</vt:lpstr>
      <vt:lpstr>HOW TO RESPOND TO THIS FULL MENU  TO SIMPLIFY IT?</vt:lpstr>
      <vt:lpstr>Searching a Solution For an Edible Lunch?</vt:lpstr>
      <vt:lpstr>Containers? </vt:lpstr>
      <vt:lpstr>Containers? (I) </vt:lpstr>
      <vt:lpstr>Containers? (II) </vt:lpstr>
      <vt:lpstr>Containers? (III) </vt:lpstr>
      <vt:lpstr>Docker? </vt:lpstr>
      <vt:lpstr>Docker? (I) </vt:lpstr>
      <vt:lpstr>Docker? (terminology) </vt:lpstr>
      <vt:lpstr>Docker? (architecture) </vt:lpstr>
      <vt:lpstr>Docker? (IV) </vt:lpstr>
      <vt:lpstr>Docker? (V)</vt:lpstr>
      <vt:lpstr>How? (on premises)</vt:lpstr>
      <vt:lpstr>How? (on premises)</vt:lpstr>
      <vt:lpstr>How? (OCCS)</vt:lpstr>
      <vt:lpstr>Best Practices – Oracle Cloud Container Service </vt:lpstr>
      <vt:lpstr>Conclusion?</vt:lpstr>
      <vt:lpstr>Q  &amp;  A</vt:lpstr>
      <vt:lpstr>Lunch?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Containers Cloud Service made easy</dc:title>
  <dc:creator>ciprian</dc:creator>
  <cp:lastModifiedBy>ciprian</cp:lastModifiedBy>
  <cp:revision>295</cp:revision>
  <dcterms:created xsi:type="dcterms:W3CDTF">2017-05-22T11:18:20Z</dcterms:created>
  <dcterms:modified xsi:type="dcterms:W3CDTF">2018-10-14T18:06:50Z</dcterms:modified>
</cp:coreProperties>
</file>